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Source Code Pro"/>
      <p:regular r:id="rId19"/>
      <p:bold r:id="rId20"/>
      <p:italic r:id="rId21"/>
      <p:boldItalic r:id="rId22"/>
    </p:embeddedFont>
    <p:embeddedFont>
      <p:font typeface="Source Code Pro SemiBold"/>
      <p:regular r:id="rId23"/>
      <p:bold r:id="rId24"/>
      <p:italic r:id="rId25"/>
      <p:boldItalic r:id="rId26"/>
    </p:embeddedFont>
    <p:embeddedFont>
      <p:font typeface="Average"/>
      <p:regular r:id="rId27"/>
    </p:embeddedFont>
    <p:embeddedFont>
      <p:font typeface="Nunito Medium"/>
      <p:regular r:id="rId28"/>
      <p:bold r:id="rId29"/>
      <p:italic r:id="rId30"/>
      <p:boldItalic r:id="rId31"/>
    </p:embeddedFont>
    <p:embeddedFont>
      <p:font typeface="Oswald"/>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bold.fntdata"/><Relationship Id="rId22" Type="http://schemas.openxmlformats.org/officeDocument/2006/relationships/font" Target="fonts/SourceCodePro-boldItalic.fntdata"/><Relationship Id="rId21" Type="http://schemas.openxmlformats.org/officeDocument/2006/relationships/font" Target="fonts/SourceCodePro-italic.fntdata"/><Relationship Id="rId24" Type="http://schemas.openxmlformats.org/officeDocument/2006/relationships/font" Target="fonts/SourceCodeProSemiBold-bold.fntdata"/><Relationship Id="rId23" Type="http://schemas.openxmlformats.org/officeDocument/2006/relationships/font" Target="fonts/SourceCodePro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SemiBold-boldItalic.fntdata"/><Relationship Id="rId25" Type="http://schemas.openxmlformats.org/officeDocument/2006/relationships/font" Target="fonts/SourceCodeProSemiBold-italic.fntdata"/><Relationship Id="rId28" Type="http://schemas.openxmlformats.org/officeDocument/2006/relationships/font" Target="fonts/NunitoMedium-regular.fntdata"/><Relationship Id="rId27" Type="http://schemas.openxmlformats.org/officeDocument/2006/relationships/font" Target="fonts/Averag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Medium-boldItalic.fntdata"/><Relationship Id="rId30" Type="http://schemas.openxmlformats.org/officeDocument/2006/relationships/font" Target="fonts/NunitoMedium-italic.fntdata"/><Relationship Id="rId11" Type="http://schemas.openxmlformats.org/officeDocument/2006/relationships/slide" Target="slides/slide6.xml"/><Relationship Id="rId33" Type="http://schemas.openxmlformats.org/officeDocument/2006/relationships/font" Target="fonts/Oswald-bold.fntdata"/><Relationship Id="rId10" Type="http://schemas.openxmlformats.org/officeDocument/2006/relationships/slide" Target="slides/slide5.xml"/><Relationship Id="rId32" Type="http://schemas.openxmlformats.org/officeDocument/2006/relationships/font" Target="fonts/Oswald-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SourceCodePr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68d8f2389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68d8f2389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8510b80116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8510b80116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68d8f2389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68d8f2389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68d80ae9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68d80ae9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8510b80116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8510b80116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8510b8011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8510b8011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8510b80116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8510b80116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8510b80116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8510b80116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8510b80116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8510b80116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8510b80116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8510b80116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68d8f2389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68d8f2389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8510b80116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8510b80116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4.jpg"/><Relationship Id="rId11" Type="http://schemas.openxmlformats.org/officeDocument/2006/relationships/image" Target="../media/image2.png"/><Relationship Id="rId10" Type="http://schemas.openxmlformats.org/officeDocument/2006/relationships/image" Target="../media/image8.jpg"/><Relationship Id="rId9" Type="http://schemas.openxmlformats.org/officeDocument/2006/relationships/image" Target="../media/image16.jpg"/><Relationship Id="rId5" Type="http://schemas.openxmlformats.org/officeDocument/2006/relationships/image" Target="../media/image6.png"/><Relationship Id="rId6" Type="http://schemas.openxmlformats.org/officeDocument/2006/relationships/image" Target="../media/image13.jpg"/><Relationship Id="rId7" Type="http://schemas.openxmlformats.org/officeDocument/2006/relationships/image" Target="../media/image12.jpg"/><Relationship Id="rId8"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drive.google.com/drive/folders/1RdmC1K5CIsE3L42ZuuDEmDRh-v6YaOh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734183" y="66835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Year 2 Mentoring</a:t>
            </a:r>
            <a:endParaRPr/>
          </a:p>
        </p:txBody>
      </p:sp>
      <p:sp>
        <p:nvSpPr>
          <p:cNvPr id="60" name="Google Shape;60;p13"/>
          <p:cNvSpPr txBox="1"/>
          <p:nvPr>
            <p:ph idx="1" type="subTitle"/>
          </p:nvPr>
        </p:nvSpPr>
        <p:spPr>
          <a:xfrm>
            <a:off x="311700" y="3148725"/>
            <a:ext cx="8520600" cy="13341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Dr. Tyler Kulp</a:t>
            </a:r>
            <a:endParaRPr/>
          </a:p>
          <a:p>
            <a:pPr indent="0" lvl="0" marL="0" rtl="0" algn="ctr">
              <a:spcBef>
                <a:spcPts val="0"/>
              </a:spcBef>
              <a:spcAft>
                <a:spcPts val="0"/>
              </a:spcAft>
              <a:buNone/>
            </a:pPr>
            <a:r>
              <a:rPr lang="en"/>
              <a:t>Associate Superintendent of the Catholic Schools in the Diocese of Wilmington</a:t>
            </a:r>
            <a:endParaRPr/>
          </a:p>
          <a:p>
            <a:pPr indent="0" lvl="0" marL="0" rtl="0" algn="ctr">
              <a:spcBef>
                <a:spcPts val="0"/>
              </a:spcBef>
              <a:spcAft>
                <a:spcPts val="0"/>
              </a:spcAft>
              <a:buNone/>
            </a:pPr>
            <a:r>
              <a:rPr lang="en"/>
              <a:t>10/7 - 3:30 pm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265500" y="416850"/>
            <a:ext cx="4045200" cy="105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Binder Organization</a:t>
            </a:r>
            <a:endParaRPr/>
          </a:p>
        </p:txBody>
      </p:sp>
      <p:sp>
        <p:nvSpPr>
          <p:cNvPr id="129" name="Google Shape;129;p22"/>
          <p:cNvSpPr txBox="1"/>
          <p:nvPr>
            <p:ph idx="1" type="subTitle"/>
          </p:nvPr>
        </p:nvSpPr>
        <p:spPr>
          <a:xfrm>
            <a:off x="265500" y="1602576"/>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Recommended</a:t>
            </a:r>
            <a:endParaRPr/>
          </a:p>
        </p:txBody>
      </p:sp>
      <p:sp>
        <p:nvSpPr>
          <p:cNvPr id="130" name="Google Shape;130;p22"/>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92500" lnSpcReduction="20000"/>
          </a:bodyPr>
          <a:lstStyle/>
          <a:p>
            <a:pPr indent="0" lvl="0" marL="0" rtl="0" algn="l">
              <a:lnSpc>
                <a:spcPct val="100000"/>
              </a:lnSpc>
              <a:spcBef>
                <a:spcPts val="0"/>
              </a:spcBef>
              <a:spcAft>
                <a:spcPts val="0"/>
              </a:spcAft>
              <a:buNone/>
            </a:pPr>
            <a:r>
              <a:rPr b="1" lang="en" sz="1200">
                <a:solidFill>
                  <a:srgbClr val="0070C0"/>
                </a:solidFill>
                <a:latin typeface="Calibri"/>
                <a:ea typeface="Calibri"/>
                <a:cs typeface="Calibri"/>
                <a:sym typeface="Calibri"/>
              </a:rPr>
              <a:t>Recommended Binder Set-Up</a:t>
            </a:r>
            <a:endParaRPr b="1" sz="1200">
              <a:solidFill>
                <a:srgbClr val="0070C0"/>
              </a:solidFill>
              <a:latin typeface="Calibri"/>
              <a:ea typeface="Calibri"/>
              <a:cs typeface="Calibri"/>
              <a:sym typeface="Calibri"/>
            </a:endParaRPr>
          </a:p>
          <a:p>
            <a:pPr indent="0" lvl="0" marL="0" rtl="0" algn="l">
              <a:lnSpc>
                <a:spcPct val="100000"/>
              </a:lnSpc>
              <a:spcBef>
                <a:spcPts val="0"/>
              </a:spcBef>
              <a:spcAft>
                <a:spcPts val="0"/>
              </a:spcAft>
              <a:buNone/>
            </a:pPr>
            <a:r>
              <a:rPr b="1" lang="en" sz="1200">
                <a:solidFill>
                  <a:srgbClr val="000000"/>
                </a:solidFill>
                <a:latin typeface="Calibri"/>
                <a:ea typeface="Calibri"/>
                <a:cs typeface="Calibri"/>
                <a:sym typeface="Calibri"/>
              </a:rPr>
              <a:t>	</a:t>
            </a:r>
            <a:endParaRPr b="1" sz="1200">
              <a:solidFill>
                <a:srgbClr val="000000"/>
              </a:solidFill>
              <a:latin typeface="Calibri"/>
              <a:ea typeface="Calibri"/>
              <a:cs typeface="Calibri"/>
              <a:sym typeface="Calibri"/>
            </a:endParaRPr>
          </a:p>
          <a:p>
            <a:pPr indent="-293211" lvl="0" marL="457200" rtl="0" algn="l">
              <a:lnSpc>
                <a:spcPct val="100000"/>
              </a:lnSpc>
              <a:spcBef>
                <a:spcPts val="0"/>
              </a:spcBef>
              <a:spcAft>
                <a:spcPts val="0"/>
              </a:spcAft>
              <a:buClr>
                <a:srgbClr val="000000"/>
              </a:buClr>
              <a:buSzPct val="100000"/>
              <a:buFont typeface="Noto Sans Symbols"/>
              <a:buChar char="⮚"/>
            </a:pPr>
            <a:r>
              <a:rPr lang="en" sz="1100">
                <a:solidFill>
                  <a:srgbClr val="000000"/>
                </a:solidFill>
                <a:latin typeface="Calibri"/>
                <a:ea typeface="Calibri"/>
                <a:cs typeface="Calibri"/>
                <a:sym typeface="Calibri"/>
              </a:rPr>
              <a:t>Tab 1 - Program Requirements &amp; Calendar</a:t>
            </a:r>
            <a:endParaRPr sz="1100">
              <a:solidFill>
                <a:srgbClr val="000000"/>
              </a:solidFill>
              <a:latin typeface="Calibri"/>
              <a:ea typeface="Calibri"/>
              <a:cs typeface="Calibri"/>
              <a:sym typeface="Calibri"/>
            </a:endParaRPr>
          </a:p>
          <a:p>
            <a:pPr indent="-293211" lvl="1" marL="914400" rtl="0" algn="l">
              <a:lnSpc>
                <a:spcPct val="100000"/>
              </a:lnSpc>
              <a:spcBef>
                <a:spcPts val="0"/>
              </a:spcBef>
              <a:spcAft>
                <a:spcPts val="0"/>
              </a:spcAft>
              <a:buClr>
                <a:srgbClr val="000000"/>
              </a:buClr>
              <a:buSzPct val="100000"/>
              <a:buFont typeface="Courier New"/>
              <a:buChar char="o"/>
            </a:pPr>
            <a:r>
              <a:rPr lang="en" sz="1100">
                <a:solidFill>
                  <a:srgbClr val="000000"/>
                </a:solidFill>
                <a:latin typeface="Calibri"/>
                <a:ea typeface="Calibri"/>
                <a:cs typeface="Calibri"/>
                <a:sym typeface="Calibri"/>
              </a:rPr>
              <a:t>Year 2 overview, expectations, and deadlines (checklist format).</a:t>
            </a:r>
            <a:endParaRPr sz="1100">
              <a:solidFill>
                <a:srgbClr val="000000"/>
              </a:solidFill>
              <a:latin typeface="Calibri"/>
              <a:ea typeface="Calibri"/>
              <a:cs typeface="Calibri"/>
              <a:sym typeface="Calibri"/>
            </a:endParaRPr>
          </a:p>
          <a:p>
            <a:pPr indent="-293211" lvl="1" marL="914400" rtl="0" algn="l">
              <a:lnSpc>
                <a:spcPct val="100000"/>
              </a:lnSpc>
              <a:spcBef>
                <a:spcPts val="0"/>
              </a:spcBef>
              <a:spcAft>
                <a:spcPts val="0"/>
              </a:spcAft>
              <a:buClr>
                <a:srgbClr val="000000"/>
              </a:buClr>
              <a:buSzPct val="100000"/>
              <a:buFont typeface="Courier New"/>
              <a:buChar char="o"/>
            </a:pPr>
            <a:r>
              <a:rPr lang="en" sz="1100">
                <a:solidFill>
                  <a:srgbClr val="000000"/>
                </a:solidFill>
                <a:latin typeface="Calibri"/>
                <a:ea typeface="Calibri"/>
                <a:cs typeface="Calibri"/>
                <a:sym typeface="Calibri"/>
              </a:rPr>
              <a:t>Schedule of after-school meetings, PD Day, and portfolio due dates.</a:t>
            </a:r>
            <a:endParaRPr sz="1100">
              <a:solidFill>
                <a:srgbClr val="000000"/>
              </a:solidFill>
              <a:latin typeface="Calibri"/>
              <a:ea typeface="Calibri"/>
              <a:cs typeface="Calibri"/>
              <a:sym typeface="Calibri"/>
            </a:endParaRPr>
          </a:p>
          <a:p>
            <a:pPr indent="-293211" lvl="1" marL="914400" rtl="0" algn="l">
              <a:lnSpc>
                <a:spcPct val="100000"/>
              </a:lnSpc>
              <a:spcBef>
                <a:spcPts val="0"/>
              </a:spcBef>
              <a:spcAft>
                <a:spcPts val="0"/>
              </a:spcAft>
              <a:buClr>
                <a:srgbClr val="000000"/>
              </a:buClr>
              <a:buSzPct val="100000"/>
              <a:buFont typeface="Courier New"/>
              <a:buChar char="o"/>
            </a:pPr>
            <a:r>
              <a:rPr lang="en" sz="1100">
                <a:solidFill>
                  <a:srgbClr val="000000"/>
                </a:solidFill>
                <a:latin typeface="Calibri"/>
                <a:ea typeface="Calibri"/>
                <a:cs typeface="Calibri"/>
                <a:sym typeface="Calibri"/>
              </a:rPr>
              <a:t>SMART Goal</a:t>
            </a:r>
            <a:endParaRPr sz="1100">
              <a:solidFill>
                <a:srgbClr val="000000"/>
              </a:solidFill>
              <a:latin typeface="Calibri"/>
              <a:ea typeface="Calibri"/>
              <a:cs typeface="Calibri"/>
              <a:sym typeface="Calibri"/>
            </a:endParaRPr>
          </a:p>
          <a:p>
            <a:pPr indent="-293211" lvl="0" marL="457200" rtl="0" algn="l">
              <a:lnSpc>
                <a:spcPct val="100000"/>
              </a:lnSpc>
              <a:spcBef>
                <a:spcPts val="0"/>
              </a:spcBef>
              <a:spcAft>
                <a:spcPts val="0"/>
              </a:spcAft>
              <a:buClr>
                <a:srgbClr val="000000"/>
              </a:buClr>
              <a:buSzPct val="100000"/>
              <a:buFont typeface="Noto Sans Symbols"/>
              <a:buChar char="⮚"/>
            </a:pPr>
            <a:r>
              <a:rPr lang="en" sz="1100">
                <a:solidFill>
                  <a:srgbClr val="000000"/>
                </a:solidFill>
                <a:latin typeface="Calibri"/>
                <a:ea typeface="Calibri"/>
                <a:cs typeface="Calibri"/>
                <a:sym typeface="Calibri"/>
              </a:rPr>
              <a:t>Tab 2 - Professional Learning Sessions</a:t>
            </a:r>
            <a:endParaRPr sz="1100">
              <a:solidFill>
                <a:srgbClr val="000000"/>
              </a:solidFill>
              <a:latin typeface="Calibri"/>
              <a:ea typeface="Calibri"/>
              <a:cs typeface="Calibri"/>
              <a:sym typeface="Calibri"/>
            </a:endParaRPr>
          </a:p>
          <a:p>
            <a:pPr indent="-293211" lvl="1" marL="914400" rtl="0" algn="l">
              <a:lnSpc>
                <a:spcPct val="100000"/>
              </a:lnSpc>
              <a:spcBef>
                <a:spcPts val="0"/>
              </a:spcBef>
              <a:spcAft>
                <a:spcPts val="0"/>
              </a:spcAft>
              <a:buClr>
                <a:srgbClr val="000000"/>
              </a:buClr>
              <a:buSzPct val="100000"/>
              <a:buFont typeface="Courier New"/>
              <a:buChar char="o"/>
            </a:pPr>
            <a:r>
              <a:rPr lang="en" sz="1100">
                <a:solidFill>
                  <a:srgbClr val="000000"/>
                </a:solidFill>
                <a:latin typeface="Calibri"/>
                <a:ea typeface="Calibri"/>
                <a:cs typeface="Calibri"/>
                <a:sym typeface="Calibri"/>
              </a:rPr>
              <a:t>Notes, handouts, and resources on: Learning Targets, Instructional Strategies, and Assessment Methods</a:t>
            </a:r>
            <a:endParaRPr sz="1100">
              <a:solidFill>
                <a:srgbClr val="000000"/>
              </a:solidFill>
              <a:latin typeface="Calibri"/>
              <a:ea typeface="Calibri"/>
              <a:cs typeface="Calibri"/>
              <a:sym typeface="Calibri"/>
            </a:endParaRPr>
          </a:p>
          <a:p>
            <a:pPr indent="-293211" lvl="0" marL="457200" rtl="0" algn="l">
              <a:lnSpc>
                <a:spcPct val="100000"/>
              </a:lnSpc>
              <a:spcBef>
                <a:spcPts val="0"/>
              </a:spcBef>
              <a:spcAft>
                <a:spcPts val="0"/>
              </a:spcAft>
              <a:buClr>
                <a:srgbClr val="000000"/>
              </a:buClr>
              <a:buSzPct val="100000"/>
              <a:buFont typeface="Noto Sans Symbols"/>
              <a:buChar char="⮚"/>
            </a:pPr>
            <a:r>
              <a:rPr lang="en" sz="1100">
                <a:solidFill>
                  <a:srgbClr val="000000"/>
                </a:solidFill>
                <a:latin typeface="Calibri"/>
                <a:ea typeface="Calibri"/>
                <a:cs typeface="Calibri"/>
                <a:sym typeface="Calibri"/>
              </a:rPr>
              <a:t>Tab 3 - Mentor Collaboration</a:t>
            </a:r>
            <a:endParaRPr sz="1100">
              <a:solidFill>
                <a:srgbClr val="000000"/>
              </a:solidFill>
              <a:latin typeface="Calibri"/>
              <a:ea typeface="Calibri"/>
              <a:cs typeface="Calibri"/>
              <a:sym typeface="Calibri"/>
            </a:endParaRPr>
          </a:p>
          <a:p>
            <a:pPr indent="-293211" lvl="1" marL="914400" rtl="0" algn="l">
              <a:lnSpc>
                <a:spcPct val="100000"/>
              </a:lnSpc>
              <a:spcBef>
                <a:spcPts val="0"/>
              </a:spcBef>
              <a:spcAft>
                <a:spcPts val="0"/>
              </a:spcAft>
              <a:buClr>
                <a:srgbClr val="000000"/>
              </a:buClr>
              <a:buSzPct val="100000"/>
              <a:buFont typeface="Courier New"/>
              <a:buChar char="o"/>
            </a:pPr>
            <a:r>
              <a:rPr lang="en" sz="1100">
                <a:solidFill>
                  <a:srgbClr val="000000"/>
                </a:solidFill>
                <a:latin typeface="Calibri"/>
                <a:ea typeface="Calibri"/>
                <a:cs typeface="Calibri"/>
                <a:sym typeface="Calibri"/>
              </a:rPr>
              <a:t>Space for log of hours</a:t>
            </a:r>
            <a:endParaRPr sz="1100">
              <a:solidFill>
                <a:srgbClr val="000000"/>
              </a:solidFill>
              <a:latin typeface="Calibri"/>
              <a:ea typeface="Calibri"/>
              <a:cs typeface="Calibri"/>
              <a:sym typeface="Calibri"/>
            </a:endParaRPr>
          </a:p>
          <a:p>
            <a:pPr indent="-293211" lvl="1" marL="914400" rtl="0" algn="l">
              <a:lnSpc>
                <a:spcPct val="100000"/>
              </a:lnSpc>
              <a:spcBef>
                <a:spcPts val="0"/>
              </a:spcBef>
              <a:spcAft>
                <a:spcPts val="0"/>
              </a:spcAft>
              <a:buClr>
                <a:srgbClr val="000000"/>
              </a:buClr>
              <a:buSzPct val="100000"/>
              <a:buFont typeface="Courier New"/>
              <a:buChar char="o"/>
            </a:pPr>
            <a:r>
              <a:rPr lang="en" sz="1100">
                <a:solidFill>
                  <a:srgbClr val="000000"/>
                </a:solidFill>
                <a:latin typeface="Calibri"/>
                <a:ea typeface="Calibri"/>
                <a:cs typeface="Calibri"/>
                <a:sym typeface="Calibri"/>
              </a:rPr>
              <a:t>Observation notes and discussion logs</a:t>
            </a:r>
            <a:endParaRPr sz="1100">
              <a:solidFill>
                <a:srgbClr val="000000"/>
              </a:solidFill>
              <a:latin typeface="Calibri"/>
              <a:ea typeface="Calibri"/>
              <a:cs typeface="Calibri"/>
              <a:sym typeface="Calibri"/>
            </a:endParaRPr>
          </a:p>
          <a:p>
            <a:pPr indent="-293211" lvl="1" marL="914400" rtl="0" algn="l">
              <a:lnSpc>
                <a:spcPct val="100000"/>
              </a:lnSpc>
              <a:spcBef>
                <a:spcPts val="0"/>
              </a:spcBef>
              <a:spcAft>
                <a:spcPts val="0"/>
              </a:spcAft>
              <a:buClr>
                <a:srgbClr val="000000"/>
              </a:buClr>
              <a:buSzPct val="100000"/>
              <a:buFont typeface="Courier New"/>
              <a:buChar char="o"/>
            </a:pPr>
            <a:r>
              <a:rPr lang="en" sz="1100">
                <a:solidFill>
                  <a:srgbClr val="000000"/>
                </a:solidFill>
                <a:latin typeface="Calibri"/>
                <a:ea typeface="Calibri"/>
                <a:cs typeface="Calibri"/>
                <a:sym typeface="Calibri"/>
              </a:rPr>
              <a:t>Follow-up reflection prompts.</a:t>
            </a:r>
            <a:endParaRPr sz="1100">
              <a:solidFill>
                <a:srgbClr val="000000"/>
              </a:solidFill>
              <a:latin typeface="Calibri"/>
              <a:ea typeface="Calibri"/>
              <a:cs typeface="Calibri"/>
              <a:sym typeface="Calibri"/>
            </a:endParaRPr>
          </a:p>
          <a:p>
            <a:pPr indent="-293211" lvl="1" marL="914400" rtl="0" algn="l">
              <a:lnSpc>
                <a:spcPct val="100000"/>
              </a:lnSpc>
              <a:spcBef>
                <a:spcPts val="0"/>
              </a:spcBef>
              <a:spcAft>
                <a:spcPts val="0"/>
              </a:spcAft>
              <a:buClr>
                <a:srgbClr val="000000"/>
              </a:buClr>
              <a:buSzPct val="100000"/>
              <a:buFont typeface="Courier New"/>
              <a:buChar char="o"/>
            </a:pPr>
            <a:r>
              <a:rPr lang="en" sz="1100">
                <a:solidFill>
                  <a:srgbClr val="000000"/>
                </a:solidFill>
                <a:latin typeface="Calibri"/>
                <a:ea typeface="Calibri"/>
                <a:cs typeface="Calibri"/>
                <a:sym typeface="Calibri"/>
              </a:rPr>
              <a:t>Artifacts to support collaboration </a:t>
            </a:r>
            <a:endParaRPr sz="1100">
              <a:solidFill>
                <a:srgbClr val="000000"/>
              </a:solidFill>
              <a:latin typeface="Calibri"/>
              <a:ea typeface="Calibri"/>
              <a:cs typeface="Calibri"/>
              <a:sym typeface="Calibri"/>
            </a:endParaRPr>
          </a:p>
          <a:p>
            <a:pPr indent="-293211" lvl="0" marL="457200" rtl="0" algn="l">
              <a:lnSpc>
                <a:spcPct val="100000"/>
              </a:lnSpc>
              <a:spcBef>
                <a:spcPts val="0"/>
              </a:spcBef>
              <a:spcAft>
                <a:spcPts val="0"/>
              </a:spcAft>
              <a:buClr>
                <a:srgbClr val="000000"/>
              </a:buClr>
              <a:buSzPct val="100000"/>
              <a:buFont typeface="Noto Sans Symbols"/>
              <a:buChar char="⮚"/>
            </a:pPr>
            <a:r>
              <a:rPr lang="en" sz="1100">
                <a:solidFill>
                  <a:srgbClr val="000000"/>
                </a:solidFill>
                <a:latin typeface="Calibri"/>
                <a:ea typeface="Calibri"/>
                <a:cs typeface="Calibri"/>
                <a:sym typeface="Calibri"/>
              </a:rPr>
              <a:t>Tab 4 - Professional Development &amp; Observations</a:t>
            </a:r>
            <a:endParaRPr sz="1100">
              <a:solidFill>
                <a:srgbClr val="000000"/>
              </a:solidFill>
              <a:latin typeface="Calibri"/>
              <a:ea typeface="Calibri"/>
              <a:cs typeface="Calibri"/>
              <a:sym typeface="Calibri"/>
            </a:endParaRPr>
          </a:p>
          <a:p>
            <a:pPr indent="-293211" lvl="1" marL="914400" rtl="0" algn="l">
              <a:lnSpc>
                <a:spcPct val="100000"/>
              </a:lnSpc>
              <a:spcBef>
                <a:spcPts val="0"/>
              </a:spcBef>
              <a:spcAft>
                <a:spcPts val="0"/>
              </a:spcAft>
              <a:buClr>
                <a:srgbClr val="000000"/>
              </a:buClr>
              <a:buSzPct val="100000"/>
              <a:buFont typeface="Courier New"/>
              <a:buChar char="o"/>
            </a:pPr>
            <a:r>
              <a:rPr lang="en" sz="1100">
                <a:solidFill>
                  <a:srgbClr val="000000"/>
                </a:solidFill>
                <a:latin typeface="Calibri"/>
                <a:ea typeface="Calibri"/>
                <a:cs typeface="Calibri"/>
                <a:sym typeface="Calibri"/>
              </a:rPr>
              <a:t>Certificates (ethics course, diocesan PD day).</a:t>
            </a:r>
            <a:endParaRPr sz="1100">
              <a:solidFill>
                <a:srgbClr val="000000"/>
              </a:solidFill>
              <a:latin typeface="Calibri"/>
              <a:ea typeface="Calibri"/>
              <a:cs typeface="Calibri"/>
              <a:sym typeface="Calibri"/>
            </a:endParaRPr>
          </a:p>
          <a:p>
            <a:pPr indent="-293211" lvl="1" marL="914400" rtl="0" algn="l">
              <a:lnSpc>
                <a:spcPct val="100000"/>
              </a:lnSpc>
              <a:spcBef>
                <a:spcPts val="0"/>
              </a:spcBef>
              <a:spcAft>
                <a:spcPts val="0"/>
              </a:spcAft>
              <a:buClr>
                <a:srgbClr val="000000"/>
              </a:buClr>
              <a:buSzPct val="100000"/>
              <a:buFont typeface="Courier New"/>
              <a:buChar char="o"/>
            </a:pPr>
            <a:r>
              <a:rPr lang="en" sz="1100">
                <a:solidFill>
                  <a:srgbClr val="000000"/>
                </a:solidFill>
                <a:latin typeface="Calibri"/>
                <a:ea typeface="Calibri"/>
                <a:cs typeface="Calibri"/>
                <a:sym typeface="Calibri"/>
              </a:rPr>
              <a:t>Veteran teacher observation notes and reflection pages.</a:t>
            </a:r>
            <a:endParaRPr sz="1100">
              <a:solidFill>
                <a:srgbClr val="000000"/>
              </a:solidFill>
              <a:latin typeface="Calibri"/>
              <a:ea typeface="Calibri"/>
              <a:cs typeface="Calibri"/>
              <a:sym typeface="Calibri"/>
            </a:endParaRPr>
          </a:p>
          <a:p>
            <a:pPr indent="-293211" lvl="0" marL="457200" rtl="0" algn="l">
              <a:lnSpc>
                <a:spcPct val="100000"/>
              </a:lnSpc>
              <a:spcBef>
                <a:spcPts val="0"/>
              </a:spcBef>
              <a:spcAft>
                <a:spcPts val="0"/>
              </a:spcAft>
              <a:buClr>
                <a:srgbClr val="000000"/>
              </a:buClr>
              <a:buSzPct val="100000"/>
              <a:buFont typeface="Noto Sans Symbols"/>
              <a:buChar char="⮚"/>
            </a:pPr>
            <a:r>
              <a:rPr lang="en" sz="1100">
                <a:solidFill>
                  <a:srgbClr val="000000"/>
                </a:solidFill>
                <a:latin typeface="Calibri"/>
                <a:ea typeface="Calibri"/>
                <a:cs typeface="Calibri"/>
                <a:sym typeface="Calibri"/>
              </a:rPr>
              <a:t>Tab 5 - Portfolio &amp; Growth Reflections</a:t>
            </a:r>
            <a:endParaRPr sz="1100">
              <a:solidFill>
                <a:srgbClr val="000000"/>
              </a:solidFill>
              <a:latin typeface="Calibri"/>
              <a:ea typeface="Calibri"/>
              <a:cs typeface="Calibri"/>
              <a:sym typeface="Calibri"/>
            </a:endParaRPr>
          </a:p>
          <a:p>
            <a:pPr indent="-293211" lvl="1" marL="914400" rtl="0" algn="l">
              <a:lnSpc>
                <a:spcPct val="100000"/>
              </a:lnSpc>
              <a:spcBef>
                <a:spcPts val="0"/>
              </a:spcBef>
              <a:spcAft>
                <a:spcPts val="0"/>
              </a:spcAft>
              <a:buClr>
                <a:srgbClr val="000000"/>
              </a:buClr>
              <a:buSzPct val="100000"/>
              <a:buFont typeface="Courier New"/>
              <a:buChar char="o"/>
            </a:pPr>
            <a:r>
              <a:rPr lang="en" sz="1100">
                <a:solidFill>
                  <a:srgbClr val="000000"/>
                </a:solidFill>
                <a:latin typeface="Calibri"/>
                <a:ea typeface="Calibri"/>
                <a:cs typeface="Calibri"/>
                <a:sym typeface="Calibri"/>
              </a:rPr>
              <a:t>Portfolio submission guidelines </a:t>
            </a:r>
            <a:endParaRPr sz="1100">
              <a:solidFill>
                <a:srgbClr val="000000"/>
              </a:solidFill>
              <a:latin typeface="Calibri"/>
              <a:ea typeface="Calibri"/>
              <a:cs typeface="Calibri"/>
              <a:sym typeface="Calibri"/>
            </a:endParaRPr>
          </a:p>
          <a:p>
            <a:pPr indent="-293211" lvl="1" marL="914400" rtl="0" algn="l">
              <a:lnSpc>
                <a:spcPct val="100000"/>
              </a:lnSpc>
              <a:spcBef>
                <a:spcPts val="0"/>
              </a:spcBef>
              <a:spcAft>
                <a:spcPts val="0"/>
              </a:spcAft>
              <a:buClr>
                <a:srgbClr val="000000"/>
              </a:buClr>
              <a:buSzPct val="100000"/>
              <a:buFont typeface="Courier New"/>
              <a:buChar char="o"/>
            </a:pPr>
            <a:r>
              <a:rPr lang="en" sz="1100">
                <a:solidFill>
                  <a:srgbClr val="000000"/>
                </a:solidFill>
                <a:latin typeface="Calibri"/>
                <a:ea typeface="Calibri"/>
                <a:cs typeface="Calibri"/>
                <a:sym typeface="Calibri"/>
              </a:rPr>
              <a:t>Year 2 reflection prompt and Year 3 goal-setting pages.</a:t>
            </a:r>
            <a:endParaRPr sz="1100">
              <a:solidFill>
                <a:srgbClr val="000000"/>
              </a:solidFill>
              <a:latin typeface="Calibri"/>
              <a:ea typeface="Calibri"/>
              <a:cs typeface="Calibri"/>
              <a:sym typeface="Calibri"/>
            </a:endParaRPr>
          </a:p>
          <a:p>
            <a:pPr indent="0" lvl="0" marL="0" rtl="0" algn="l">
              <a:spcBef>
                <a:spcPts val="0"/>
              </a:spcBef>
              <a:spcAft>
                <a:spcPts val="1200"/>
              </a:spcAft>
              <a:buNone/>
            </a:pPr>
            <a:r>
              <a:t/>
            </a:r>
            <a:endParaRPr/>
          </a:p>
        </p:txBody>
      </p:sp>
      <p:pic>
        <p:nvPicPr>
          <p:cNvPr id="131" name="Google Shape;131;p22"/>
          <p:cNvPicPr preferRelativeResize="0"/>
          <p:nvPr/>
        </p:nvPicPr>
        <p:blipFill>
          <a:blip r:embed="rId3">
            <a:alphaModFix/>
          </a:blip>
          <a:stretch>
            <a:fillRect/>
          </a:stretch>
        </p:blipFill>
        <p:spPr>
          <a:xfrm>
            <a:off x="1481525" y="2722976"/>
            <a:ext cx="1890624" cy="18906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265500" y="208425"/>
            <a:ext cx="40452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Actions Steps for Mentors and Mentees</a:t>
            </a:r>
            <a:endParaRPr/>
          </a:p>
        </p:txBody>
      </p:sp>
      <p:sp>
        <p:nvSpPr>
          <p:cNvPr id="137" name="Google Shape;137;p23"/>
          <p:cNvSpPr txBox="1"/>
          <p:nvPr>
            <p:ph idx="1" type="subTitle"/>
          </p:nvPr>
        </p:nvSpPr>
        <p:spPr>
          <a:xfrm>
            <a:off x="296975" y="18621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Recommended</a:t>
            </a:r>
            <a:endParaRPr/>
          </a:p>
        </p:txBody>
      </p:sp>
      <p:sp>
        <p:nvSpPr>
          <p:cNvPr id="138" name="Google Shape;138;p2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Go through the Y2 Overview Document together</a:t>
            </a:r>
            <a:endParaRPr/>
          </a:p>
          <a:p>
            <a:pPr indent="-342900" lvl="0" marL="457200" rtl="0" algn="l">
              <a:spcBef>
                <a:spcPts val="0"/>
              </a:spcBef>
              <a:spcAft>
                <a:spcPts val="0"/>
              </a:spcAft>
              <a:buSzPts val="1800"/>
              <a:buChar char="●"/>
            </a:pPr>
            <a:r>
              <a:rPr lang="en"/>
              <a:t>Go through forms together</a:t>
            </a:r>
            <a:endParaRPr/>
          </a:p>
          <a:p>
            <a:pPr indent="-342900" lvl="0" marL="457200" rtl="0" algn="l">
              <a:spcBef>
                <a:spcPts val="0"/>
              </a:spcBef>
              <a:spcAft>
                <a:spcPts val="0"/>
              </a:spcAft>
              <a:buSzPts val="1800"/>
              <a:buChar char="●"/>
            </a:pPr>
            <a:r>
              <a:rPr lang="en"/>
              <a:t>Organize Binder</a:t>
            </a:r>
            <a:endParaRPr/>
          </a:p>
          <a:p>
            <a:pPr indent="-342900" lvl="0" marL="457200" rtl="0" algn="l">
              <a:spcBef>
                <a:spcPts val="0"/>
              </a:spcBef>
              <a:spcAft>
                <a:spcPts val="0"/>
              </a:spcAft>
              <a:buSzPts val="1800"/>
              <a:buChar char="●"/>
            </a:pPr>
            <a:r>
              <a:rPr lang="en"/>
              <a:t>SMART GOAL Prep….</a:t>
            </a:r>
            <a:endParaRPr/>
          </a:p>
        </p:txBody>
      </p:sp>
      <p:pic>
        <p:nvPicPr>
          <p:cNvPr id="139" name="Google Shape;139;p23"/>
          <p:cNvPicPr preferRelativeResize="0"/>
          <p:nvPr/>
        </p:nvPicPr>
        <p:blipFill>
          <a:blip r:embed="rId3">
            <a:alphaModFix/>
          </a:blip>
          <a:stretch>
            <a:fillRect/>
          </a:stretch>
        </p:blipFill>
        <p:spPr>
          <a:xfrm>
            <a:off x="859350" y="2943176"/>
            <a:ext cx="2857500" cy="1600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24925" y="401100"/>
            <a:ext cx="4045200" cy="1313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I am here to support!</a:t>
            </a:r>
            <a:endParaRPr/>
          </a:p>
        </p:txBody>
      </p:sp>
      <p:sp>
        <p:nvSpPr>
          <p:cNvPr id="145" name="Google Shape;145;p2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Answer questions via:</a:t>
            </a:r>
            <a:endParaRPr/>
          </a:p>
          <a:p>
            <a:pPr indent="-317500" lvl="1" marL="914400" rtl="0" algn="l">
              <a:spcBef>
                <a:spcPts val="0"/>
              </a:spcBef>
              <a:spcAft>
                <a:spcPts val="0"/>
              </a:spcAft>
              <a:buSzPts val="1400"/>
              <a:buChar char="○"/>
            </a:pPr>
            <a:r>
              <a:rPr lang="en"/>
              <a:t>Email</a:t>
            </a:r>
            <a:endParaRPr/>
          </a:p>
          <a:p>
            <a:pPr indent="-317500" lvl="1" marL="914400" rtl="0" algn="l">
              <a:spcBef>
                <a:spcPts val="0"/>
              </a:spcBef>
              <a:spcAft>
                <a:spcPts val="0"/>
              </a:spcAft>
              <a:buSzPts val="1400"/>
              <a:buChar char="○"/>
            </a:pPr>
            <a:r>
              <a:rPr lang="en"/>
              <a:t>Phone Call</a:t>
            </a:r>
            <a:endParaRPr/>
          </a:p>
          <a:p>
            <a:pPr indent="-317500" lvl="1" marL="914400" rtl="0" algn="l">
              <a:spcBef>
                <a:spcPts val="0"/>
              </a:spcBef>
              <a:spcAft>
                <a:spcPts val="0"/>
              </a:spcAft>
              <a:buSzPts val="1400"/>
              <a:buChar char="○"/>
            </a:pPr>
            <a:r>
              <a:rPr lang="en"/>
              <a:t>Visiting schools</a:t>
            </a:r>
            <a:endParaRPr/>
          </a:p>
          <a:p>
            <a:pPr indent="-317500" lvl="1" marL="914400" rtl="0" algn="l">
              <a:spcBef>
                <a:spcPts val="0"/>
              </a:spcBef>
              <a:spcAft>
                <a:spcPts val="0"/>
              </a:spcAft>
              <a:buSzPts val="1400"/>
              <a:buChar char="○"/>
            </a:pPr>
            <a:r>
              <a:rPr lang="en"/>
              <a:t>One on One or with Mentor/Mentee</a:t>
            </a:r>
            <a:endParaRPr/>
          </a:p>
          <a:p>
            <a:pPr indent="-342900" lvl="0" marL="457200" rtl="0" algn="l">
              <a:spcBef>
                <a:spcPts val="0"/>
              </a:spcBef>
              <a:spcAft>
                <a:spcPts val="0"/>
              </a:spcAft>
              <a:buSzPts val="1800"/>
              <a:buChar char="●"/>
            </a:pPr>
            <a:r>
              <a:rPr lang="en"/>
              <a:t>Forms, CSO Intranet</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I am looking forward to a great year!</a:t>
            </a:r>
            <a:endParaRPr/>
          </a:p>
        </p:txBody>
      </p:sp>
      <p:pic>
        <p:nvPicPr>
          <p:cNvPr id="146" name="Google Shape;146;p24"/>
          <p:cNvPicPr preferRelativeResize="0"/>
          <p:nvPr/>
        </p:nvPicPr>
        <p:blipFill>
          <a:blip r:embed="rId3">
            <a:alphaModFix/>
          </a:blip>
          <a:stretch>
            <a:fillRect/>
          </a:stretch>
        </p:blipFill>
        <p:spPr>
          <a:xfrm>
            <a:off x="1174588" y="1777425"/>
            <a:ext cx="2345875" cy="2552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52" name="Google Shape;152;p25"/>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53" name="Google Shape;153;p2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819150" y="5318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Prayer…</a:t>
            </a:r>
            <a:endParaRPr/>
          </a:p>
        </p:txBody>
      </p:sp>
      <p:sp>
        <p:nvSpPr>
          <p:cNvPr id="66" name="Google Shape;66;p14"/>
          <p:cNvSpPr txBox="1"/>
          <p:nvPr>
            <p:ph idx="1" type="body"/>
          </p:nvPr>
        </p:nvSpPr>
        <p:spPr>
          <a:xfrm>
            <a:off x="819150" y="1171825"/>
            <a:ext cx="7505700" cy="36573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200">
                <a:solidFill>
                  <a:schemeClr val="dk1"/>
                </a:solidFill>
                <a:latin typeface="Nunito Medium"/>
                <a:ea typeface="Nunito Medium"/>
                <a:cs typeface="Nunito Medium"/>
                <a:sym typeface="Nunito Medium"/>
              </a:rPr>
              <a:t>In the name of the Father, the Son, and the Holy Spirit, Amen.</a:t>
            </a:r>
            <a:endParaRPr sz="1200">
              <a:solidFill>
                <a:schemeClr val="dk1"/>
              </a:solidFill>
              <a:latin typeface="Nunito Medium"/>
              <a:ea typeface="Nunito Medium"/>
              <a:cs typeface="Nunito Medium"/>
              <a:sym typeface="Nunito Medium"/>
            </a:endParaRPr>
          </a:p>
          <a:p>
            <a:pPr indent="0" lvl="0" marL="0" rtl="0" algn="l">
              <a:spcBef>
                <a:spcPts val="1200"/>
              </a:spcBef>
              <a:spcAft>
                <a:spcPts val="0"/>
              </a:spcAft>
              <a:buNone/>
            </a:pPr>
            <a:r>
              <a:rPr lang="en" sz="1200">
                <a:solidFill>
                  <a:schemeClr val="dk1"/>
                </a:solidFill>
                <a:latin typeface="Nunito Medium"/>
                <a:ea typeface="Nunito Medium"/>
                <a:cs typeface="Nunito Medium"/>
                <a:sym typeface="Nunito Medium"/>
              </a:rPr>
              <a:t>Heavenly Father,</a:t>
            </a:r>
            <a:endParaRPr sz="1200">
              <a:solidFill>
                <a:schemeClr val="dk1"/>
              </a:solidFill>
              <a:latin typeface="Nunito Medium"/>
              <a:ea typeface="Nunito Medium"/>
              <a:cs typeface="Nunito Medium"/>
              <a:sym typeface="Nunito Medium"/>
            </a:endParaRPr>
          </a:p>
          <a:p>
            <a:pPr indent="0" lvl="0" marL="0" rtl="0" algn="l">
              <a:spcBef>
                <a:spcPts val="1200"/>
              </a:spcBef>
              <a:spcAft>
                <a:spcPts val="0"/>
              </a:spcAft>
              <a:buNone/>
            </a:pPr>
            <a:r>
              <a:rPr lang="en" sz="1200">
                <a:solidFill>
                  <a:schemeClr val="dk1"/>
                </a:solidFill>
                <a:latin typeface="Nunito Medium"/>
                <a:ea typeface="Nunito Medium"/>
                <a:cs typeface="Nunito Medium"/>
                <a:sym typeface="Nunito Medium"/>
              </a:rPr>
              <a:t>Pope Francis reminds us that </a:t>
            </a:r>
            <a:r>
              <a:rPr i="1" lang="en" sz="1200">
                <a:solidFill>
                  <a:schemeClr val="dk1"/>
                </a:solidFill>
                <a:latin typeface="Nunito Medium"/>
                <a:ea typeface="Nunito Medium"/>
                <a:cs typeface="Nunito Medium"/>
                <a:sym typeface="Nunito Medium"/>
              </a:rPr>
              <a:t>“Education is an act of love that illuminates the path for us to recover a sense of fraternity, so we will not ignore those who are most vulnerable.”</a:t>
            </a:r>
            <a:endParaRPr i="1" sz="1200">
              <a:solidFill>
                <a:schemeClr val="dk1"/>
              </a:solidFill>
              <a:latin typeface="Nunito Medium"/>
              <a:ea typeface="Nunito Medium"/>
              <a:cs typeface="Nunito Medium"/>
              <a:sym typeface="Nunito Medium"/>
            </a:endParaRPr>
          </a:p>
          <a:p>
            <a:pPr indent="0" lvl="0" marL="0" rtl="0" algn="l">
              <a:spcBef>
                <a:spcPts val="1200"/>
              </a:spcBef>
              <a:spcAft>
                <a:spcPts val="0"/>
              </a:spcAft>
              <a:buNone/>
            </a:pPr>
            <a:r>
              <a:rPr lang="en" sz="1200">
                <a:solidFill>
                  <a:schemeClr val="dk1"/>
                </a:solidFill>
                <a:latin typeface="Nunito Medium"/>
                <a:ea typeface="Nunito Medium"/>
                <a:cs typeface="Nunito Medium"/>
                <a:sym typeface="Nunito Medium"/>
              </a:rPr>
              <a:t>As we begin this mentoring journey year, bless us with the grace to be instruments of Your love and builders of fraternity in our classrooms. Help us to recognize and support the most vulnerable among us, in whatever form that vulnerability takes.</a:t>
            </a:r>
            <a:endParaRPr sz="1200">
              <a:solidFill>
                <a:schemeClr val="dk1"/>
              </a:solidFill>
              <a:latin typeface="Nunito Medium"/>
              <a:ea typeface="Nunito Medium"/>
              <a:cs typeface="Nunito Medium"/>
              <a:sym typeface="Nunito Medium"/>
            </a:endParaRPr>
          </a:p>
          <a:p>
            <a:pPr indent="0" lvl="0" marL="0" rtl="0" algn="l">
              <a:spcBef>
                <a:spcPts val="1200"/>
              </a:spcBef>
              <a:spcAft>
                <a:spcPts val="0"/>
              </a:spcAft>
              <a:buNone/>
            </a:pPr>
            <a:r>
              <a:rPr lang="en" sz="1200">
                <a:solidFill>
                  <a:schemeClr val="dk1"/>
                </a:solidFill>
                <a:latin typeface="Nunito Medium"/>
                <a:ea typeface="Nunito Medium"/>
                <a:cs typeface="Nunito Medium"/>
                <a:sym typeface="Nunito Medium"/>
              </a:rPr>
              <a:t>Grant us patience, joy, and strength as we grow in this vocation of teaching, and may everything we do reflect Your presence.</a:t>
            </a:r>
            <a:endParaRPr sz="1200">
              <a:solidFill>
                <a:schemeClr val="dk1"/>
              </a:solidFill>
              <a:latin typeface="Nunito Medium"/>
              <a:ea typeface="Nunito Medium"/>
              <a:cs typeface="Nunito Medium"/>
              <a:sym typeface="Nunito Medium"/>
            </a:endParaRPr>
          </a:p>
          <a:p>
            <a:pPr indent="0" lvl="0" marL="0" rtl="0" algn="l">
              <a:spcBef>
                <a:spcPts val="1200"/>
              </a:spcBef>
              <a:spcAft>
                <a:spcPts val="0"/>
              </a:spcAft>
              <a:buNone/>
            </a:pPr>
            <a:r>
              <a:rPr lang="en" sz="1200">
                <a:solidFill>
                  <a:schemeClr val="dk1"/>
                </a:solidFill>
                <a:latin typeface="Nunito Medium"/>
                <a:ea typeface="Nunito Medium"/>
                <a:cs typeface="Nunito Medium"/>
                <a:sym typeface="Nunito Medium"/>
              </a:rPr>
              <a:t>We ask this through Christ our Lord. Amen.</a:t>
            </a:r>
            <a:endParaRPr sz="1200">
              <a:solidFill>
                <a:schemeClr val="dk1"/>
              </a:solidFill>
              <a:latin typeface="Nunito Medium"/>
              <a:ea typeface="Nunito Medium"/>
              <a:cs typeface="Nunito Medium"/>
              <a:sym typeface="Nunito Medium"/>
            </a:endParaRPr>
          </a:p>
          <a:p>
            <a:pPr indent="0" lvl="0" marL="0" rtl="0" algn="l">
              <a:spcBef>
                <a:spcPts val="1200"/>
              </a:spcBef>
              <a:spcAft>
                <a:spcPts val="1200"/>
              </a:spcAft>
              <a:buNone/>
            </a:pPr>
            <a:r>
              <a:rPr lang="en" sz="1200">
                <a:solidFill>
                  <a:schemeClr val="dk1"/>
                </a:solidFill>
                <a:latin typeface="Nunito Medium"/>
                <a:ea typeface="Nunito Medium"/>
                <a:cs typeface="Nunito Medium"/>
                <a:sym typeface="Nunito Medium"/>
              </a:rPr>
              <a:t>In the name of the Father, the Son, and the Holy Spirit, Amen.</a:t>
            </a:r>
            <a:endParaRPr sz="12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About Dr. Kulp….</a:t>
            </a:r>
            <a:endParaRPr/>
          </a:p>
        </p:txBody>
      </p:sp>
      <p:pic>
        <p:nvPicPr>
          <p:cNvPr id="72" name="Google Shape;72;p15" title="IMG_8398.jpg"/>
          <p:cNvPicPr preferRelativeResize="0"/>
          <p:nvPr/>
        </p:nvPicPr>
        <p:blipFill>
          <a:blip r:embed="rId3">
            <a:alphaModFix/>
          </a:blip>
          <a:stretch>
            <a:fillRect/>
          </a:stretch>
        </p:blipFill>
        <p:spPr>
          <a:xfrm>
            <a:off x="7305100" y="70775"/>
            <a:ext cx="1761700" cy="3082950"/>
          </a:xfrm>
          <a:prstGeom prst="rect">
            <a:avLst/>
          </a:prstGeom>
          <a:noFill/>
          <a:ln>
            <a:noFill/>
          </a:ln>
        </p:spPr>
      </p:pic>
      <p:pic>
        <p:nvPicPr>
          <p:cNvPr id="73" name="Google Shape;73;p15" title="IMG_8396.jpg"/>
          <p:cNvPicPr preferRelativeResize="0"/>
          <p:nvPr/>
        </p:nvPicPr>
        <p:blipFill>
          <a:blip r:embed="rId4">
            <a:alphaModFix/>
          </a:blip>
          <a:stretch>
            <a:fillRect/>
          </a:stretch>
        </p:blipFill>
        <p:spPr>
          <a:xfrm>
            <a:off x="65125" y="70775"/>
            <a:ext cx="2056075" cy="2540301"/>
          </a:xfrm>
          <a:prstGeom prst="rect">
            <a:avLst/>
          </a:prstGeom>
          <a:noFill/>
          <a:ln>
            <a:noFill/>
          </a:ln>
        </p:spPr>
      </p:pic>
      <p:pic>
        <p:nvPicPr>
          <p:cNvPr id="74" name="Google Shape;74;p15"/>
          <p:cNvPicPr preferRelativeResize="0"/>
          <p:nvPr/>
        </p:nvPicPr>
        <p:blipFill>
          <a:blip r:embed="rId5">
            <a:alphaModFix/>
          </a:blip>
          <a:stretch>
            <a:fillRect/>
          </a:stretch>
        </p:blipFill>
        <p:spPr>
          <a:xfrm>
            <a:off x="5757625" y="283897"/>
            <a:ext cx="1041900" cy="1041900"/>
          </a:xfrm>
          <a:prstGeom prst="rect">
            <a:avLst/>
          </a:prstGeom>
          <a:noFill/>
          <a:ln>
            <a:noFill/>
          </a:ln>
        </p:spPr>
      </p:pic>
      <p:pic>
        <p:nvPicPr>
          <p:cNvPr id="75" name="Google Shape;75;p15" title="5ee3ff19-e43f-4c35-93ce-2ad4699c71c0.JPG"/>
          <p:cNvPicPr preferRelativeResize="0"/>
          <p:nvPr/>
        </p:nvPicPr>
        <p:blipFill>
          <a:blip r:embed="rId6">
            <a:alphaModFix/>
          </a:blip>
          <a:stretch>
            <a:fillRect/>
          </a:stretch>
        </p:blipFill>
        <p:spPr>
          <a:xfrm>
            <a:off x="1409975" y="2768375"/>
            <a:ext cx="2113400" cy="1585050"/>
          </a:xfrm>
          <a:prstGeom prst="rect">
            <a:avLst/>
          </a:prstGeom>
          <a:noFill/>
          <a:ln>
            <a:noFill/>
          </a:ln>
        </p:spPr>
      </p:pic>
      <p:pic>
        <p:nvPicPr>
          <p:cNvPr id="76" name="Google Shape;76;p15" title="IMG_6812.jpg"/>
          <p:cNvPicPr preferRelativeResize="0"/>
          <p:nvPr/>
        </p:nvPicPr>
        <p:blipFill>
          <a:blip r:embed="rId7">
            <a:alphaModFix/>
          </a:blip>
          <a:stretch>
            <a:fillRect/>
          </a:stretch>
        </p:blipFill>
        <p:spPr>
          <a:xfrm>
            <a:off x="5485294" y="3519100"/>
            <a:ext cx="1472971" cy="1585049"/>
          </a:xfrm>
          <a:prstGeom prst="rect">
            <a:avLst/>
          </a:prstGeom>
          <a:noFill/>
          <a:ln>
            <a:noFill/>
          </a:ln>
        </p:spPr>
      </p:pic>
      <p:pic>
        <p:nvPicPr>
          <p:cNvPr id="77" name="Google Shape;77;p15" title="IMG_1563.HEIC"/>
          <p:cNvPicPr preferRelativeResize="0"/>
          <p:nvPr/>
        </p:nvPicPr>
        <p:blipFill rotWithShape="1">
          <a:blip r:embed="rId8">
            <a:alphaModFix/>
          </a:blip>
          <a:srcRect b="21788" l="13338" r="20233" t="11784"/>
          <a:stretch/>
        </p:blipFill>
        <p:spPr>
          <a:xfrm>
            <a:off x="3657726" y="629175"/>
            <a:ext cx="1651603" cy="2202127"/>
          </a:xfrm>
          <a:prstGeom prst="rect">
            <a:avLst/>
          </a:prstGeom>
          <a:noFill/>
          <a:ln>
            <a:noFill/>
          </a:ln>
        </p:spPr>
      </p:pic>
      <p:pic>
        <p:nvPicPr>
          <p:cNvPr id="78" name="Google Shape;78;p15" title="IMG_7708.JPG"/>
          <p:cNvPicPr preferRelativeResize="0"/>
          <p:nvPr/>
        </p:nvPicPr>
        <p:blipFill>
          <a:blip r:embed="rId9">
            <a:alphaModFix/>
          </a:blip>
          <a:stretch>
            <a:fillRect/>
          </a:stretch>
        </p:blipFill>
        <p:spPr>
          <a:xfrm>
            <a:off x="4051047" y="3714925"/>
            <a:ext cx="1041900" cy="1389225"/>
          </a:xfrm>
          <a:prstGeom prst="rect">
            <a:avLst/>
          </a:prstGeom>
          <a:noFill/>
          <a:ln>
            <a:noFill/>
          </a:ln>
        </p:spPr>
      </p:pic>
      <p:pic>
        <p:nvPicPr>
          <p:cNvPr id="79" name="Google Shape;79;p15" title="IMG_7309.jpg"/>
          <p:cNvPicPr preferRelativeResize="0"/>
          <p:nvPr/>
        </p:nvPicPr>
        <p:blipFill>
          <a:blip r:embed="rId10">
            <a:alphaModFix/>
          </a:blip>
          <a:stretch>
            <a:fillRect/>
          </a:stretch>
        </p:blipFill>
        <p:spPr>
          <a:xfrm>
            <a:off x="7305096" y="3604300"/>
            <a:ext cx="1845281" cy="1499849"/>
          </a:xfrm>
          <a:prstGeom prst="rect">
            <a:avLst/>
          </a:prstGeom>
          <a:noFill/>
          <a:ln>
            <a:noFill/>
          </a:ln>
        </p:spPr>
      </p:pic>
      <p:pic>
        <p:nvPicPr>
          <p:cNvPr id="80" name="Google Shape;80;p15"/>
          <p:cNvPicPr preferRelativeResize="0"/>
          <p:nvPr/>
        </p:nvPicPr>
        <p:blipFill>
          <a:blip r:embed="rId11">
            <a:alphaModFix/>
          </a:blip>
          <a:stretch>
            <a:fillRect/>
          </a:stretch>
        </p:blipFill>
        <p:spPr>
          <a:xfrm>
            <a:off x="6078798" y="1769550"/>
            <a:ext cx="1139775" cy="1343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Purpose of today….</a:t>
            </a:r>
            <a:endParaRPr/>
          </a:p>
          <a:p>
            <a:pPr indent="0" lvl="0" marL="0" rtl="0" algn="l">
              <a:spcBef>
                <a:spcPts val="0"/>
              </a:spcBef>
              <a:spcAft>
                <a:spcPts val="0"/>
              </a:spcAft>
              <a:buNone/>
            </a:pPr>
            <a:r>
              <a:rPr lang="en"/>
              <a:t>Expectations Overview!</a:t>
            </a:r>
            <a:endParaRPr/>
          </a:p>
        </p:txBody>
      </p:sp>
      <p:pic>
        <p:nvPicPr>
          <p:cNvPr id="86" name="Google Shape;86;p16"/>
          <p:cNvPicPr preferRelativeResize="0"/>
          <p:nvPr/>
        </p:nvPicPr>
        <p:blipFill>
          <a:blip r:embed="rId3">
            <a:alphaModFix/>
          </a:blip>
          <a:stretch>
            <a:fillRect/>
          </a:stretch>
        </p:blipFill>
        <p:spPr>
          <a:xfrm>
            <a:off x="6264188" y="911638"/>
            <a:ext cx="2466975" cy="1857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7"/>
          <p:cNvPicPr preferRelativeResize="0"/>
          <p:nvPr/>
        </p:nvPicPr>
        <p:blipFill>
          <a:blip r:embed="rId3">
            <a:alphaModFix/>
          </a:blip>
          <a:stretch>
            <a:fillRect/>
          </a:stretch>
        </p:blipFill>
        <p:spPr>
          <a:xfrm>
            <a:off x="1300625" y="152400"/>
            <a:ext cx="3638345" cy="4838701"/>
          </a:xfrm>
          <a:prstGeom prst="rect">
            <a:avLst/>
          </a:prstGeom>
          <a:noFill/>
          <a:ln>
            <a:noFill/>
          </a:ln>
        </p:spPr>
      </p:pic>
      <p:pic>
        <p:nvPicPr>
          <p:cNvPr id="92" name="Google Shape;92;p17" title="IMG_5458.HEIC"/>
          <p:cNvPicPr preferRelativeResize="0"/>
          <p:nvPr/>
        </p:nvPicPr>
        <p:blipFill>
          <a:blip r:embed="rId4">
            <a:alphaModFix/>
          </a:blip>
          <a:stretch>
            <a:fillRect/>
          </a:stretch>
        </p:blipFill>
        <p:spPr>
          <a:xfrm>
            <a:off x="6092924" y="849375"/>
            <a:ext cx="2476024" cy="3301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Year Two Overview</a:t>
            </a:r>
            <a:endParaRPr/>
          </a:p>
        </p:txBody>
      </p:sp>
      <p:sp>
        <p:nvSpPr>
          <p:cNvPr id="98" name="Google Shape;98;p1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457200" lvl="0" marL="0" rtl="0" algn="l">
              <a:lnSpc>
                <a:spcPct val="100000"/>
              </a:lnSpc>
              <a:spcBef>
                <a:spcPts val="0"/>
              </a:spcBef>
              <a:spcAft>
                <a:spcPts val="0"/>
              </a:spcAft>
              <a:buNone/>
            </a:pPr>
            <a:r>
              <a:rPr b="1" lang="en" sz="1100">
                <a:solidFill>
                  <a:schemeClr val="dk1"/>
                </a:solidFill>
                <a:latin typeface="Calibri"/>
                <a:ea typeface="Calibri"/>
                <a:cs typeface="Calibri"/>
                <a:sym typeface="Calibri"/>
              </a:rPr>
              <a:t>The Mentor must</a:t>
            </a:r>
            <a:r>
              <a:rPr lang="en" sz="11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indent="-298450" lvl="0" marL="685800" rtl="0" algn="l">
              <a:lnSpc>
                <a:spcPct val="100000"/>
              </a:lnSpc>
              <a:spcBef>
                <a:spcPts val="0"/>
              </a:spcBef>
              <a:spcAft>
                <a:spcPts val="0"/>
              </a:spcAft>
              <a:buClr>
                <a:schemeClr val="dk1"/>
              </a:buClr>
              <a:buSzPts val="1100"/>
              <a:buFont typeface="Calibri"/>
              <a:buAutoNum type="alphaLcParenR"/>
            </a:pPr>
            <a:r>
              <a:rPr lang="en" sz="1100">
                <a:solidFill>
                  <a:schemeClr val="dk1"/>
                </a:solidFill>
                <a:latin typeface="Calibri"/>
                <a:ea typeface="Calibri"/>
                <a:cs typeface="Calibri"/>
                <a:sym typeface="Calibri"/>
              </a:rPr>
              <a:t>Review, critique, and approve the mentee’s SMART goal for the year. </a:t>
            </a:r>
            <a:endParaRPr sz="1100">
              <a:solidFill>
                <a:schemeClr val="dk1"/>
              </a:solidFill>
              <a:latin typeface="Calibri"/>
              <a:ea typeface="Calibri"/>
              <a:cs typeface="Calibri"/>
              <a:sym typeface="Calibri"/>
            </a:endParaRPr>
          </a:p>
          <a:p>
            <a:pPr indent="-298450" lvl="0" marL="685800" rtl="0" algn="l">
              <a:lnSpc>
                <a:spcPct val="100000"/>
              </a:lnSpc>
              <a:spcBef>
                <a:spcPts val="0"/>
              </a:spcBef>
              <a:spcAft>
                <a:spcPts val="0"/>
              </a:spcAft>
              <a:buClr>
                <a:schemeClr val="dk1"/>
              </a:buClr>
              <a:buSzPts val="1100"/>
              <a:buFont typeface="Calibri"/>
              <a:buAutoNum type="alphaLcParenR"/>
            </a:pPr>
            <a:r>
              <a:rPr lang="en" sz="1100">
                <a:solidFill>
                  <a:schemeClr val="dk1"/>
                </a:solidFill>
                <a:latin typeface="Calibri"/>
                <a:ea typeface="Calibri"/>
                <a:cs typeface="Calibri"/>
                <a:sym typeface="Calibri"/>
              </a:rPr>
              <a:t>Review the observation notes of three observations of a veteran teacher</a:t>
            </a:r>
            <a:endParaRPr sz="1100">
              <a:solidFill>
                <a:schemeClr val="dk1"/>
              </a:solidFill>
              <a:latin typeface="Calibri"/>
              <a:ea typeface="Calibri"/>
              <a:cs typeface="Calibri"/>
              <a:sym typeface="Calibri"/>
            </a:endParaRPr>
          </a:p>
          <a:p>
            <a:pPr indent="-298450" lvl="0" marL="685800" rtl="0" algn="l">
              <a:lnSpc>
                <a:spcPct val="100000"/>
              </a:lnSpc>
              <a:spcBef>
                <a:spcPts val="0"/>
              </a:spcBef>
              <a:spcAft>
                <a:spcPts val="0"/>
              </a:spcAft>
              <a:buClr>
                <a:schemeClr val="dk1"/>
              </a:buClr>
              <a:buSzPts val="1100"/>
              <a:buFont typeface="Calibri"/>
              <a:buAutoNum type="alphaLcParenR"/>
            </a:pPr>
            <a:r>
              <a:rPr lang="en" sz="1100">
                <a:solidFill>
                  <a:schemeClr val="dk1"/>
                </a:solidFill>
                <a:latin typeface="Calibri"/>
                <a:ea typeface="Calibri"/>
                <a:cs typeface="Calibri"/>
                <a:sym typeface="Calibri"/>
              </a:rPr>
              <a:t>Review discussion logs.</a:t>
            </a:r>
            <a:endParaRPr sz="1100">
              <a:solidFill>
                <a:schemeClr val="dk1"/>
              </a:solidFill>
              <a:latin typeface="Calibri"/>
              <a:ea typeface="Calibri"/>
              <a:cs typeface="Calibri"/>
              <a:sym typeface="Calibri"/>
            </a:endParaRPr>
          </a:p>
          <a:p>
            <a:pPr indent="-298450" lvl="0" marL="685800" rtl="0" algn="l">
              <a:lnSpc>
                <a:spcPct val="100000"/>
              </a:lnSpc>
              <a:spcBef>
                <a:spcPts val="0"/>
              </a:spcBef>
              <a:spcAft>
                <a:spcPts val="0"/>
              </a:spcAft>
              <a:buClr>
                <a:schemeClr val="dk1"/>
              </a:buClr>
              <a:buSzPts val="1100"/>
              <a:buFont typeface="Calibri"/>
              <a:buAutoNum type="alphaLcParenR"/>
            </a:pPr>
            <a:r>
              <a:rPr lang="en" sz="1100">
                <a:solidFill>
                  <a:schemeClr val="dk1"/>
                </a:solidFill>
                <a:latin typeface="Calibri"/>
                <a:ea typeface="Calibri"/>
                <a:cs typeface="Calibri"/>
                <a:sym typeface="Calibri"/>
              </a:rPr>
              <a:t>Periodically review and ultimately verify the work done on the current year plan.</a:t>
            </a:r>
            <a:endParaRPr sz="1100">
              <a:solidFill>
                <a:schemeClr val="dk1"/>
              </a:solidFill>
              <a:latin typeface="Calibri"/>
              <a:ea typeface="Calibri"/>
              <a:cs typeface="Calibri"/>
              <a:sym typeface="Calibri"/>
            </a:endParaRPr>
          </a:p>
          <a:p>
            <a:pPr indent="-298450" lvl="0" marL="685800" rtl="0" algn="l">
              <a:lnSpc>
                <a:spcPct val="100000"/>
              </a:lnSpc>
              <a:spcBef>
                <a:spcPts val="0"/>
              </a:spcBef>
              <a:spcAft>
                <a:spcPts val="0"/>
              </a:spcAft>
              <a:buClr>
                <a:schemeClr val="dk1"/>
              </a:buClr>
              <a:buSzPts val="1100"/>
              <a:buFont typeface="Calibri"/>
              <a:buAutoNum type="alphaLcParenR"/>
            </a:pPr>
            <a:r>
              <a:rPr lang="en" sz="1100">
                <a:solidFill>
                  <a:schemeClr val="dk1"/>
                </a:solidFill>
                <a:latin typeface="Calibri"/>
                <a:ea typeface="Calibri"/>
                <a:cs typeface="Calibri"/>
                <a:sym typeface="Calibri"/>
              </a:rPr>
              <a:t>Periodically review the Mentee’s Log/Tally of Hours.</a:t>
            </a:r>
            <a:endParaRPr sz="1100">
              <a:solidFill>
                <a:schemeClr val="dk1"/>
              </a:solidFill>
              <a:latin typeface="Calibri"/>
              <a:ea typeface="Calibri"/>
              <a:cs typeface="Calibri"/>
              <a:sym typeface="Calibri"/>
            </a:endParaRPr>
          </a:p>
          <a:p>
            <a:pPr indent="-298450" lvl="0" marL="685800" rtl="0" algn="l">
              <a:lnSpc>
                <a:spcPct val="100000"/>
              </a:lnSpc>
              <a:spcBef>
                <a:spcPts val="0"/>
              </a:spcBef>
              <a:spcAft>
                <a:spcPts val="0"/>
              </a:spcAft>
              <a:buClr>
                <a:schemeClr val="dk1"/>
              </a:buClr>
              <a:buSzPts val="1100"/>
              <a:buFont typeface="Calibri"/>
              <a:buAutoNum type="alphaLcParenR"/>
            </a:pPr>
            <a:r>
              <a:rPr lang="en" sz="1100">
                <a:solidFill>
                  <a:schemeClr val="dk1"/>
                </a:solidFill>
                <a:latin typeface="Calibri"/>
                <a:ea typeface="Calibri"/>
                <a:cs typeface="Calibri"/>
                <a:sym typeface="Calibri"/>
              </a:rPr>
              <a:t>Review and critique the Mentee’s reflections.</a:t>
            </a:r>
            <a:endParaRPr sz="1100">
              <a:solidFill>
                <a:schemeClr val="dk1"/>
              </a:solidFill>
              <a:latin typeface="Calibri"/>
              <a:ea typeface="Calibri"/>
              <a:cs typeface="Calibri"/>
              <a:sym typeface="Calibri"/>
            </a:endParaRPr>
          </a:p>
          <a:p>
            <a:pPr indent="-298450" lvl="0" marL="685800" rtl="0" algn="l">
              <a:lnSpc>
                <a:spcPct val="100000"/>
              </a:lnSpc>
              <a:spcBef>
                <a:spcPts val="0"/>
              </a:spcBef>
              <a:spcAft>
                <a:spcPts val="0"/>
              </a:spcAft>
              <a:buClr>
                <a:schemeClr val="dk1"/>
              </a:buClr>
              <a:buSzPts val="1100"/>
              <a:buFont typeface="Calibri"/>
              <a:buAutoNum type="alphaLcParenR"/>
            </a:pPr>
            <a:r>
              <a:rPr lang="en" sz="1100">
                <a:solidFill>
                  <a:schemeClr val="dk1"/>
                </a:solidFill>
                <a:latin typeface="Calibri"/>
                <a:ea typeface="Calibri"/>
                <a:cs typeface="Calibri"/>
                <a:sym typeface="Calibri"/>
              </a:rPr>
              <a:t>Ultimately, review and approve the Mentee’s portfolio and sign off on end-of-year paperwork.</a:t>
            </a:r>
            <a:endParaRPr>
              <a:solidFill>
                <a:schemeClr val="dk1"/>
              </a:solidFill>
            </a:endParaRPr>
          </a:p>
        </p:txBody>
      </p:sp>
      <p:sp>
        <p:nvSpPr>
          <p:cNvPr id="99" name="Google Shape;99;p1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457200" rtl="0" algn="l">
              <a:lnSpc>
                <a:spcPct val="100000"/>
              </a:lnSpc>
              <a:spcBef>
                <a:spcPts val="0"/>
              </a:spcBef>
              <a:spcAft>
                <a:spcPts val="0"/>
              </a:spcAft>
              <a:buNone/>
            </a:pPr>
            <a:r>
              <a:rPr b="1" lang="en" sz="1100">
                <a:solidFill>
                  <a:schemeClr val="dk1"/>
                </a:solidFill>
                <a:latin typeface="Calibri"/>
                <a:ea typeface="Calibri"/>
                <a:cs typeface="Calibri"/>
                <a:sym typeface="Calibri"/>
              </a:rPr>
              <a:t>The Mentee must:</a:t>
            </a:r>
            <a:br>
              <a:rPr lang="en" sz="1100">
                <a:solidFill>
                  <a:schemeClr val="dk1"/>
                </a:solidFill>
                <a:latin typeface="Calibri"/>
                <a:ea typeface="Calibri"/>
                <a:cs typeface="Calibri"/>
                <a:sym typeface="Calibri"/>
              </a:rPr>
            </a:br>
            <a:r>
              <a:rPr lang="en" sz="1100">
                <a:solidFill>
                  <a:schemeClr val="dk1"/>
                </a:solidFill>
                <a:latin typeface="Calibri"/>
                <a:ea typeface="Calibri"/>
                <a:cs typeface="Calibri"/>
                <a:sym typeface="Calibri"/>
              </a:rPr>
              <a:t>a) Develop and submit a clear, measurable SMART goal for the year for Mentor review and approval.</a:t>
            </a:r>
            <a:br>
              <a:rPr lang="en" sz="1100">
                <a:solidFill>
                  <a:schemeClr val="dk1"/>
                </a:solidFill>
                <a:latin typeface="Calibri"/>
                <a:ea typeface="Calibri"/>
                <a:cs typeface="Calibri"/>
                <a:sym typeface="Calibri"/>
              </a:rPr>
            </a:br>
            <a:r>
              <a:rPr lang="en" sz="1100">
                <a:solidFill>
                  <a:schemeClr val="dk1"/>
                </a:solidFill>
                <a:latin typeface="Calibri"/>
                <a:ea typeface="Calibri"/>
                <a:cs typeface="Calibri"/>
                <a:sym typeface="Calibri"/>
              </a:rPr>
              <a:t>b) Actively participate in classroom observations and provide observation notes/discussion logs to the Mentor.</a:t>
            </a:r>
            <a:br>
              <a:rPr lang="en" sz="1100">
                <a:solidFill>
                  <a:schemeClr val="dk1"/>
                </a:solidFill>
                <a:latin typeface="Calibri"/>
                <a:ea typeface="Calibri"/>
                <a:cs typeface="Calibri"/>
                <a:sym typeface="Calibri"/>
              </a:rPr>
            </a:br>
            <a:r>
              <a:rPr lang="en" sz="1100">
                <a:solidFill>
                  <a:schemeClr val="dk1"/>
                </a:solidFill>
                <a:latin typeface="Calibri"/>
                <a:ea typeface="Calibri"/>
                <a:cs typeface="Calibri"/>
                <a:sym typeface="Calibri"/>
              </a:rPr>
              <a:t>c) Consistently work on the current year SMART goal and share progress updates with the Mentor.</a:t>
            </a:r>
            <a:br>
              <a:rPr lang="en" sz="1100">
                <a:solidFill>
                  <a:schemeClr val="dk1"/>
                </a:solidFill>
                <a:latin typeface="Calibri"/>
                <a:ea typeface="Calibri"/>
                <a:cs typeface="Calibri"/>
                <a:sym typeface="Calibri"/>
              </a:rPr>
            </a:br>
            <a:r>
              <a:rPr lang="en" sz="1100">
                <a:solidFill>
                  <a:schemeClr val="dk1"/>
                </a:solidFill>
                <a:latin typeface="Calibri"/>
                <a:ea typeface="Calibri"/>
                <a:cs typeface="Calibri"/>
                <a:sym typeface="Calibri"/>
              </a:rPr>
              <a:t>d) Maintain an accurate and up-to-date Log/Tally of Hours for periodic review.</a:t>
            </a:r>
            <a:br>
              <a:rPr lang="en" sz="1100">
                <a:solidFill>
                  <a:schemeClr val="dk1"/>
                </a:solidFill>
                <a:latin typeface="Calibri"/>
                <a:ea typeface="Calibri"/>
                <a:cs typeface="Calibri"/>
                <a:sym typeface="Calibri"/>
              </a:rPr>
            </a:br>
            <a:r>
              <a:rPr lang="en" sz="1100">
                <a:solidFill>
                  <a:schemeClr val="dk1"/>
                </a:solidFill>
                <a:latin typeface="Calibri"/>
                <a:ea typeface="Calibri"/>
                <a:cs typeface="Calibri"/>
                <a:sym typeface="Calibri"/>
              </a:rPr>
              <a:t>e) Complete thoughtful written reflections and submit them to the Mentor for feedback.</a:t>
            </a:r>
            <a:br>
              <a:rPr lang="en" sz="1100">
                <a:solidFill>
                  <a:schemeClr val="dk1"/>
                </a:solidFill>
                <a:latin typeface="Calibri"/>
                <a:ea typeface="Calibri"/>
                <a:cs typeface="Calibri"/>
                <a:sym typeface="Calibri"/>
              </a:rPr>
            </a:br>
            <a:r>
              <a:rPr lang="en" sz="1100">
                <a:solidFill>
                  <a:schemeClr val="dk1"/>
                </a:solidFill>
                <a:latin typeface="Calibri"/>
                <a:ea typeface="Calibri"/>
                <a:cs typeface="Calibri"/>
                <a:sym typeface="Calibri"/>
              </a:rPr>
              <a:t>f) Compile and organize a professional portfolio and complete all end-of-year paperwork for Mentor review and approval.</a:t>
            </a:r>
            <a:endParaRPr sz="1100">
              <a:solidFill>
                <a:schemeClr val="dk1"/>
              </a:solidFill>
              <a:latin typeface="Calibri"/>
              <a:ea typeface="Calibri"/>
              <a:cs typeface="Calibri"/>
              <a:sym typeface="Calibri"/>
            </a:endParaRPr>
          </a:p>
          <a:p>
            <a:pPr indent="0" lvl="0" marL="457200" rtl="0" algn="l">
              <a:lnSpc>
                <a:spcPct val="100000"/>
              </a:lnSpc>
              <a:spcBef>
                <a:spcPts val="0"/>
              </a:spcBef>
              <a:spcAft>
                <a:spcPts val="0"/>
              </a:spcAft>
              <a:buNone/>
            </a:pPr>
            <a:r>
              <a:rPr lang="en" sz="1100">
                <a:solidFill>
                  <a:schemeClr val="dk1"/>
                </a:solidFill>
                <a:latin typeface="Calibri"/>
                <a:ea typeface="Calibri"/>
                <a:cs typeface="Calibri"/>
                <a:sym typeface="Calibri"/>
              </a:rPr>
              <a:t>g) Have a willingness to participate with an open mindset to learning and ongoing growth</a:t>
            </a:r>
            <a:endParaRPr sz="1100">
              <a:solidFill>
                <a:schemeClr val="dk1"/>
              </a:solidFill>
              <a:latin typeface="Calibri"/>
              <a:ea typeface="Calibri"/>
              <a:cs typeface="Calibri"/>
              <a:sym typeface="Calibri"/>
            </a:endParaRPr>
          </a:p>
          <a:p>
            <a:pPr indent="0" lvl="0" marL="457200" rtl="0" algn="l">
              <a:lnSpc>
                <a:spcPct val="100000"/>
              </a:lnSpc>
              <a:spcBef>
                <a:spcPts val="0"/>
              </a:spcBef>
              <a:spcAft>
                <a:spcPts val="0"/>
              </a:spcAft>
              <a:buNone/>
            </a:pPr>
            <a:r>
              <a:rPr lang="en" sz="1100">
                <a:solidFill>
                  <a:schemeClr val="dk1"/>
                </a:solidFill>
                <a:latin typeface="Calibri"/>
                <a:ea typeface="Calibri"/>
                <a:cs typeface="Calibri"/>
                <a:sym typeface="Calibri"/>
              </a:rPr>
              <a:t>h) Be open to constructive criticism</a:t>
            </a:r>
            <a:endParaRPr>
              <a:solidFill>
                <a:schemeClr val="dk1"/>
              </a:solidFill>
            </a:endParaRPr>
          </a:p>
        </p:txBody>
      </p:sp>
      <p:sp>
        <p:nvSpPr>
          <p:cNvPr id="100" name="Google Shape;100;p18"/>
          <p:cNvSpPr txBox="1"/>
          <p:nvPr/>
        </p:nvSpPr>
        <p:spPr>
          <a:xfrm>
            <a:off x="432550" y="3963800"/>
            <a:ext cx="3790800" cy="7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latin typeface="Average"/>
                <a:ea typeface="Average"/>
                <a:cs typeface="Average"/>
                <a:sym typeface="Average"/>
                <a:hlinkClick r:id="rId3"/>
              </a:rPr>
              <a:t>FORMS….</a:t>
            </a:r>
            <a:endParaRPr sz="1800">
              <a:solidFill>
                <a:schemeClr val="accent3"/>
              </a:solidFill>
              <a:latin typeface="Average"/>
              <a:ea typeface="Average"/>
              <a:cs typeface="Average"/>
              <a:sym typeface="Averag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33225" y="110700"/>
            <a:ext cx="3538500" cy="353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Purpose of Mentoring Year 2 - Meetings and Program</a:t>
            </a:r>
            <a:endParaRPr/>
          </a:p>
        </p:txBody>
      </p:sp>
      <p:sp>
        <p:nvSpPr>
          <p:cNvPr id="106" name="Google Shape;106;p19"/>
          <p:cNvSpPr txBox="1"/>
          <p:nvPr/>
        </p:nvSpPr>
        <p:spPr>
          <a:xfrm>
            <a:off x="4034575" y="290450"/>
            <a:ext cx="4789800" cy="28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Source Code Pro"/>
                <a:ea typeface="Source Code Pro"/>
                <a:cs typeface="Source Code Pro"/>
                <a:sym typeface="Source Code Pro"/>
              </a:rPr>
              <a:t>Meeting Focuses:</a:t>
            </a:r>
            <a:endParaRPr sz="2400">
              <a:solidFill>
                <a:schemeClr val="dk1"/>
              </a:solidFill>
              <a:latin typeface="Source Code Pro"/>
              <a:ea typeface="Source Code Pro"/>
              <a:cs typeface="Source Code Pro"/>
              <a:sym typeface="Source Code Pro"/>
            </a:endParaRPr>
          </a:p>
          <a:p>
            <a:pPr indent="-381000" lvl="0" marL="457200" rtl="0" algn="l">
              <a:spcBef>
                <a:spcPts val="0"/>
              </a:spcBef>
              <a:spcAft>
                <a:spcPts val="0"/>
              </a:spcAft>
              <a:buClr>
                <a:schemeClr val="dk1"/>
              </a:buClr>
              <a:buSzPts val="2400"/>
              <a:buFont typeface="Source Code Pro"/>
              <a:buChar char="●"/>
            </a:pPr>
            <a:r>
              <a:rPr b="1" i="1" lang="en" sz="2400" u="sng">
                <a:solidFill>
                  <a:schemeClr val="dk1"/>
                </a:solidFill>
                <a:highlight>
                  <a:schemeClr val="lt1"/>
                </a:highlight>
                <a:latin typeface="Source Code Pro"/>
                <a:ea typeface="Source Code Pro"/>
                <a:cs typeface="Source Code Pro"/>
                <a:sym typeface="Source Code Pro"/>
              </a:rPr>
              <a:t>Learning Targets</a:t>
            </a:r>
            <a:endParaRPr b="1" i="1" sz="2400" u="sng">
              <a:solidFill>
                <a:schemeClr val="dk1"/>
              </a:solidFill>
              <a:highlight>
                <a:schemeClr val="lt1"/>
              </a:highlight>
              <a:latin typeface="Source Code Pro"/>
              <a:ea typeface="Source Code Pro"/>
              <a:cs typeface="Source Code Pro"/>
              <a:sym typeface="Source Code Pro"/>
            </a:endParaRPr>
          </a:p>
          <a:p>
            <a:pPr indent="-381000" lvl="0" marL="457200" rtl="0" algn="l">
              <a:spcBef>
                <a:spcPts val="0"/>
              </a:spcBef>
              <a:spcAft>
                <a:spcPts val="0"/>
              </a:spcAft>
              <a:buClr>
                <a:schemeClr val="dk1"/>
              </a:buClr>
              <a:buSzPts val="2400"/>
              <a:buFont typeface="Source Code Pro"/>
              <a:buChar char="●"/>
            </a:pPr>
            <a:r>
              <a:rPr b="1" i="1" lang="en" sz="2400" u="sng">
                <a:solidFill>
                  <a:schemeClr val="dk1"/>
                </a:solidFill>
                <a:highlight>
                  <a:schemeClr val="lt1"/>
                </a:highlight>
                <a:latin typeface="Source Code Pro"/>
                <a:ea typeface="Source Code Pro"/>
                <a:cs typeface="Source Code Pro"/>
                <a:sym typeface="Source Code Pro"/>
              </a:rPr>
              <a:t>Varied Instructional Strategies</a:t>
            </a:r>
            <a:endParaRPr b="1" i="1" sz="2400" u="sng">
              <a:solidFill>
                <a:schemeClr val="dk1"/>
              </a:solidFill>
              <a:highlight>
                <a:schemeClr val="lt1"/>
              </a:highlight>
              <a:latin typeface="Source Code Pro"/>
              <a:ea typeface="Source Code Pro"/>
              <a:cs typeface="Source Code Pro"/>
              <a:sym typeface="Source Code Pro"/>
            </a:endParaRPr>
          </a:p>
          <a:p>
            <a:pPr indent="-381000" lvl="0" marL="457200" rtl="0" algn="l">
              <a:spcBef>
                <a:spcPts val="0"/>
              </a:spcBef>
              <a:spcAft>
                <a:spcPts val="0"/>
              </a:spcAft>
              <a:buClr>
                <a:schemeClr val="dk1"/>
              </a:buClr>
              <a:buSzPts val="2400"/>
              <a:buFont typeface="Source Code Pro"/>
              <a:buChar char="●"/>
            </a:pPr>
            <a:r>
              <a:rPr b="1" i="1" lang="en" sz="2400" u="sng">
                <a:solidFill>
                  <a:schemeClr val="dk1"/>
                </a:solidFill>
                <a:highlight>
                  <a:schemeClr val="lt1"/>
                </a:highlight>
                <a:latin typeface="Source Code Pro"/>
                <a:ea typeface="Source Code Pro"/>
                <a:cs typeface="Source Code Pro"/>
                <a:sym typeface="Source Code Pro"/>
              </a:rPr>
              <a:t>Diversified Assessment Methods</a:t>
            </a:r>
            <a:endParaRPr b="1" i="1" sz="2400" u="sng">
              <a:solidFill>
                <a:schemeClr val="dk1"/>
              </a:solidFill>
              <a:highlight>
                <a:schemeClr val="lt1"/>
              </a:highlight>
              <a:latin typeface="Source Code Pro"/>
              <a:ea typeface="Source Code Pro"/>
              <a:cs typeface="Source Code Pro"/>
              <a:sym typeface="Source Code Pro"/>
            </a:endParaRPr>
          </a:p>
        </p:txBody>
      </p:sp>
      <p:sp>
        <p:nvSpPr>
          <p:cNvPr id="107" name="Google Shape;107;p19"/>
          <p:cNvSpPr txBox="1"/>
          <p:nvPr/>
        </p:nvSpPr>
        <p:spPr>
          <a:xfrm>
            <a:off x="1808875" y="3358200"/>
            <a:ext cx="2438100" cy="13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Source Code Pro"/>
                <a:ea typeface="Source Code Pro"/>
                <a:cs typeface="Source Code Pro"/>
                <a:sym typeface="Source Code Pro"/>
              </a:rPr>
              <a:t>Mentorship</a:t>
            </a:r>
            <a:endParaRPr sz="1800">
              <a:solidFill>
                <a:schemeClr val="dk1"/>
              </a:solidFill>
              <a:latin typeface="Source Code Pro"/>
              <a:ea typeface="Source Code Pro"/>
              <a:cs typeface="Source Code Pro"/>
              <a:sym typeface="Source Code Pro"/>
            </a:endParaRPr>
          </a:p>
          <a:p>
            <a:pPr indent="0" lvl="0" marL="0" rtl="0" algn="l">
              <a:spcBef>
                <a:spcPts val="0"/>
              </a:spcBef>
              <a:spcAft>
                <a:spcPts val="0"/>
              </a:spcAft>
              <a:buNone/>
            </a:pPr>
            <a:r>
              <a:rPr b="1" i="1" lang="en" sz="2900" u="sng">
                <a:solidFill>
                  <a:schemeClr val="dk1"/>
                </a:solidFill>
                <a:highlight>
                  <a:schemeClr val="lt1"/>
                </a:highlight>
                <a:latin typeface="Source Code Pro"/>
                <a:ea typeface="Source Code Pro"/>
                <a:cs typeface="Source Code Pro"/>
                <a:sym typeface="Source Code Pro"/>
              </a:rPr>
              <a:t>Growth</a:t>
            </a:r>
            <a:r>
              <a:rPr b="1" i="1" lang="en" sz="2900" u="sng">
                <a:solidFill>
                  <a:schemeClr val="dk1"/>
                </a:solidFill>
                <a:latin typeface="Source Code Pro"/>
                <a:ea typeface="Source Code Pro"/>
                <a:cs typeface="Source Code Pro"/>
                <a:sym typeface="Source Code Pro"/>
              </a:rPr>
              <a:t> </a:t>
            </a:r>
            <a:r>
              <a:rPr lang="en" sz="1800">
                <a:solidFill>
                  <a:schemeClr val="dk1"/>
                </a:solidFill>
                <a:latin typeface="Source Code Pro"/>
                <a:ea typeface="Source Code Pro"/>
                <a:cs typeface="Source Code Pro"/>
                <a:sym typeface="Source Code Pro"/>
              </a:rPr>
              <a:t> Reflection</a:t>
            </a:r>
            <a:endParaRPr sz="1800">
              <a:solidFill>
                <a:schemeClr val="dk1"/>
              </a:solidFill>
              <a:latin typeface="Source Code Pro"/>
              <a:ea typeface="Source Code Pro"/>
              <a:cs typeface="Source Code Pro"/>
              <a:sym typeface="Source Code Pro"/>
            </a:endParaRPr>
          </a:p>
        </p:txBody>
      </p:sp>
      <p:sp>
        <p:nvSpPr>
          <p:cNvPr id="108" name="Google Shape;108;p19"/>
          <p:cNvSpPr txBox="1"/>
          <p:nvPr/>
        </p:nvSpPr>
        <p:spPr>
          <a:xfrm>
            <a:off x="4742400" y="3106550"/>
            <a:ext cx="3861600" cy="10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Average"/>
                <a:ea typeface="Average"/>
                <a:cs typeface="Average"/>
                <a:sym typeface="Average"/>
              </a:rPr>
              <a:t>Mastery of certain </a:t>
            </a:r>
            <a:r>
              <a:rPr i="1" lang="en" sz="1800">
                <a:solidFill>
                  <a:schemeClr val="accent3"/>
                </a:solidFill>
                <a:latin typeface="Average"/>
                <a:ea typeface="Average"/>
                <a:cs typeface="Average"/>
                <a:sym typeface="Average"/>
              </a:rPr>
              <a:t>aspects </a:t>
            </a:r>
            <a:r>
              <a:rPr lang="en" sz="1800">
                <a:solidFill>
                  <a:schemeClr val="accent3"/>
                </a:solidFill>
                <a:latin typeface="Average"/>
                <a:ea typeface="Average"/>
                <a:cs typeface="Average"/>
                <a:sym typeface="Average"/>
              </a:rPr>
              <a:t>of education…..</a:t>
            </a:r>
            <a:endParaRPr sz="1800">
              <a:solidFill>
                <a:schemeClr val="accent3"/>
              </a:solidFill>
              <a:latin typeface="Average"/>
              <a:ea typeface="Average"/>
              <a:cs typeface="Average"/>
              <a:sym typeface="Averag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Kulp 7th Grade Example….</a:t>
            </a:r>
            <a:endParaRPr/>
          </a:p>
        </p:txBody>
      </p:sp>
      <p:sp>
        <p:nvSpPr>
          <p:cNvPr id="114" name="Google Shape;114;p20"/>
          <p:cNvSpPr txBox="1"/>
          <p:nvPr>
            <p:ph idx="1" type="body"/>
          </p:nvPr>
        </p:nvSpPr>
        <p:spPr>
          <a:xfrm>
            <a:off x="311700" y="1389600"/>
            <a:ext cx="4068900" cy="34392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Char char="●"/>
            </a:pPr>
            <a:r>
              <a:rPr lang="en"/>
              <a:t>Kulp’s UFO Project</a:t>
            </a:r>
            <a:endParaRPr/>
          </a:p>
          <a:p>
            <a:pPr indent="-304800" lvl="0" marL="457200" rtl="0" algn="l">
              <a:spcBef>
                <a:spcPts val="0"/>
              </a:spcBef>
              <a:spcAft>
                <a:spcPts val="0"/>
              </a:spcAft>
              <a:buSzPts val="1200"/>
              <a:buChar char="●"/>
            </a:pPr>
            <a:r>
              <a:rPr lang="en"/>
              <a:t>7th Grade Geometry was a struggle! </a:t>
            </a:r>
            <a:endParaRPr/>
          </a:p>
          <a:p>
            <a:pPr indent="-304800" lvl="0" marL="457200" rtl="0" algn="l">
              <a:spcBef>
                <a:spcPts val="0"/>
              </a:spcBef>
              <a:spcAft>
                <a:spcPts val="0"/>
              </a:spcAft>
              <a:buSzPts val="1200"/>
              <a:buChar char="●"/>
            </a:pPr>
            <a:r>
              <a:rPr lang="en"/>
              <a:t>How can I meet the learning target of the 7th grade Geometry Standards?</a:t>
            </a:r>
            <a:endParaRPr/>
          </a:p>
          <a:p>
            <a:pPr indent="-304800" lvl="0" marL="457200" rtl="0" algn="l">
              <a:spcBef>
                <a:spcPts val="0"/>
              </a:spcBef>
              <a:spcAft>
                <a:spcPts val="0"/>
              </a:spcAft>
              <a:buSzPts val="1200"/>
              <a:buChar char="●"/>
            </a:pPr>
            <a:r>
              <a:rPr lang="en"/>
              <a:t>How can I </a:t>
            </a:r>
            <a:r>
              <a:rPr lang="en"/>
              <a:t>establish</a:t>
            </a:r>
            <a:r>
              <a:rPr lang="en"/>
              <a:t>:</a:t>
            </a:r>
            <a:endParaRPr/>
          </a:p>
          <a:p>
            <a:pPr indent="-304800" lvl="1" marL="914400" rtl="0" algn="l">
              <a:spcBef>
                <a:spcPts val="0"/>
              </a:spcBef>
              <a:spcAft>
                <a:spcPts val="0"/>
              </a:spcAft>
              <a:buSzPts val="1200"/>
              <a:buChar char="○"/>
            </a:pPr>
            <a:r>
              <a:rPr lang="en"/>
              <a:t>Collaboration</a:t>
            </a:r>
            <a:endParaRPr/>
          </a:p>
          <a:p>
            <a:pPr indent="-304800" lvl="1" marL="914400" rtl="0" algn="l">
              <a:spcBef>
                <a:spcPts val="0"/>
              </a:spcBef>
              <a:spcAft>
                <a:spcPts val="0"/>
              </a:spcAft>
              <a:buSzPts val="1200"/>
              <a:buChar char="○"/>
            </a:pPr>
            <a:r>
              <a:rPr lang="en"/>
              <a:t>Learning Targets with Standards</a:t>
            </a:r>
            <a:endParaRPr/>
          </a:p>
          <a:p>
            <a:pPr indent="-304800" lvl="1" marL="914400" rtl="0" algn="l">
              <a:spcBef>
                <a:spcPts val="0"/>
              </a:spcBef>
              <a:spcAft>
                <a:spcPts val="0"/>
              </a:spcAft>
              <a:buSzPts val="1200"/>
              <a:buChar char="○"/>
            </a:pPr>
            <a:r>
              <a:rPr lang="en"/>
              <a:t>Creativity</a:t>
            </a:r>
            <a:endParaRPr/>
          </a:p>
          <a:p>
            <a:pPr indent="-304800" lvl="1" marL="914400" rtl="0" algn="l">
              <a:spcBef>
                <a:spcPts val="0"/>
              </a:spcBef>
              <a:spcAft>
                <a:spcPts val="0"/>
              </a:spcAft>
              <a:buSzPts val="1200"/>
              <a:buChar char="○"/>
            </a:pPr>
            <a:r>
              <a:rPr lang="en"/>
              <a:t>Writing</a:t>
            </a:r>
            <a:endParaRPr/>
          </a:p>
          <a:p>
            <a:pPr indent="-304800" lvl="1" marL="914400" rtl="0" algn="l">
              <a:spcBef>
                <a:spcPts val="0"/>
              </a:spcBef>
              <a:spcAft>
                <a:spcPts val="0"/>
              </a:spcAft>
              <a:buSzPts val="1200"/>
              <a:buChar char="○"/>
            </a:pPr>
            <a:r>
              <a:rPr lang="en"/>
              <a:t>“Hands On”</a:t>
            </a:r>
            <a:endParaRPr/>
          </a:p>
          <a:p>
            <a:pPr indent="-304800" lvl="1" marL="914400" rtl="0" algn="l">
              <a:spcBef>
                <a:spcPts val="0"/>
              </a:spcBef>
              <a:spcAft>
                <a:spcPts val="0"/>
              </a:spcAft>
              <a:buSzPts val="1200"/>
              <a:buChar char="○"/>
            </a:pPr>
            <a:r>
              <a:rPr lang="en"/>
              <a:t>Fun yet difficult!</a:t>
            </a:r>
            <a:endParaRPr/>
          </a:p>
          <a:p>
            <a:pPr indent="-304800" lvl="0" marL="457200" rtl="0" algn="l">
              <a:spcBef>
                <a:spcPts val="0"/>
              </a:spcBef>
              <a:spcAft>
                <a:spcPts val="0"/>
              </a:spcAft>
              <a:buSzPts val="1200"/>
              <a:buChar char="●"/>
            </a:pPr>
            <a:r>
              <a:rPr lang="en"/>
              <a:t>One of those projects at CLMS..</a:t>
            </a:r>
            <a:endParaRPr/>
          </a:p>
          <a:p>
            <a:pPr indent="-304800" lvl="0" marL="457200" rtl="0" algn="l">
              <a:spcBef>
                <a:spcPts val="0"/>
              </a:spcBef>
              <a:spcAft>
                <a:spcPts val="0"/>
              </a:spcAft>
              <a:buSzPts val="1200"/>
              <a:buChar char="●"/>
            </a:pPr>
            <a:r>
              <a:rPr lang="en"/>
              <a:t>Why? I wanted to master ONE thing, and I learned so much more from it!!!!</a:t>
            </a:r>
            <a:endParaRPr/>
          </a:p>
        </p:txBody>
      </p:sp>
      <p:pic>
        <p:nvPicPr>
          <p:cNvPr id="115" name="Google Shape;115;p20"/>
          <p:cNvPicPr preferRelativeResize="0"/>
          <p:nvPr/>
        </p:nvPicPr>
        <p:blipFill>
          <a:blip r:embed="rId3">
            <a:alphaModFix/>
          </a:blip>
          <a:stretch>
            <a:fillRect/>
          </a:stretch>
        </p:blipFill>
        <p:spPr>
          <a:xfrm>
            <a:off x="4963025" y="1604400"/>
            <a:ext cx="3405425" cy="2550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265500" y="361775"/>
            <a:ext cx="4045200" cy="1100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Hedgehog Concept</a:t>
            </a:r>
            <a:endParaRPr/>
          </a:p>
        </p:txBody>
      </p:sp>
      <p:sp>
        <p:nvSpPr>
          <p:cNvPr id="121" name="Google Shape;121;p21"/>
          <p:cNvSpPr txBox="1"/>
          <p:nvPr>
            <p:ph idx="2" type="body"/>
          </p:nvPr>
        </p:nvSpPr>
        <p:spPr>
          <a:xfrm>
            <a:off x="4614725" y="110100"/>
            <a:ext cx="4464600" cy="4923300"/>
          </a:xfrm>
          <a:prstGeom prst="rect">
            <a:avLst/>
          </a:prstGeom>
        </p:spPr>
        <p:txBody>
          <a:bodyPr anchorCtr="0" anchor="ctr" bIns="91425" lIns="91425" spcFirstLastPara="1" rIns="91425" wrap="square" tIns="91425">
            <a:normAutofit fontScale="70000" lnSpcReduction="20000"/>
          </a:bodyPr>
          <a:lstStyle/>
          <a:p>
            <a:pPr indent="0" lvl="0" marL="0" rtl="0" algn="l">
              <a:spcBef>
                <a:spcPts val="1400"/>
              </a:spcBef>
              <a:spcAft>
                <a:spcPts val="0"/>
              </a:spcAft>
              <a:buNone/>
            </a:pPr>
            <a:r>
              <a:rPr lang="en" sz="1933">
                <a:solidFill>
                  <a:srgbClr val="000000"/>
                </a:solidFill>
                <a:latin typeface="Source Code Pro SemiBold"/>
                <a:ea typeface="Source Code Pro SemiBold"/>
                <a:cs typeface="Source Code Pro SemiBold"/>
                <a:sym typeface="Source Code Pro SemiBold"/>
              </a:rPr>
              <a:t>The Hedgehog Concept</a:t>
            </a:r>
            <a:endParaRPr sz="1933">
              <a:solidFill>
                <a:srgbClr val="000000"/>
              </a:solidFill>
              <a:latin typeface="Source Code Pro SemiBold"/>
              <a:ea typeface="Source Code Pro SemiBold"/>
              <a:cs typeface="Source Code Pro SemiBold"/>
              <a:sym typeface="Source Code Pro SemiBold"/>
            </a:endParaRPr>
          </a:p>
          <a:p>
            <a:pPr indent="0" lvl="0" marL="381000" marR="381000" rtl="0" algn="l">
              <a:spcBef>
                <a:spcPts val="1200"/>
              </a:spcBef>
              <a:spcAft>
                <a:spcPts val="0"/>
              </a:spcAft>
              <a:buNone/>
            </a:pPr>
            <a:r>
              <a:rPr i="1" lang="en" sz="1833">
                <a:solidFill>
                  <a:srgbClr val="000000"/>
                </a:solidFill>
                <a:latin typeface="Source Code Pro SemiBold"/>
                <a:ea typeface="Source Code Pro SemiBold"/>
                <a:cs typeface="Source Code Pro SemiBold"/>
                <a:sym typeface="Source Code Pro SemiBold"/>
              </a:rPr>
              <a:t>Greatness comes from understanding what you can be best in the world at, what drives your economic engine, and what you are deeply passionate about.</a:t>
            </a:r>
            <a:endParaRPr i="1" sz="1833">
              <a:solidFill>
                <a:srgbClr val="000000"/>
              </a:solidFill>
              <a:latin typeface="Source Code Pro SemiBold"/>
              <a:ea typeface="Source Code Pro SemiBold"/>
              <a:cs typeface="Source Code Pro SemiBold"/>
              <a:sym typeface="Source Code Pro SemiBold"/>
            </a:endParaRPr>
          </a:p>
          <a:p>
            <a:pPr indent="0" lvl="0" marL="0" rtl="0" algn="l">
              <a:spcBef>
                <a:spcPts val="1400"/>
              </a:spcBef>
              <a:spcAft>
                <a:spcPts val="0"/>
              </a:spcAft>
              <a:buNone/>
            </a:pPr>
            <a:r>
              <a:rPr b="1" lang="en" sz="1300">
                <a:solidFill>
                  <a:srgbClr val="000000"/>
                </a:solidFill>
                <a:latin typeface="Arial"/>
                <a:ea typeface="Arial"/>
                <a:cs typeface="Arial"/>
                <a:sym typeface="Arial"/>
              </a:rPr>
              <a:t>The Hedgehog Concept for Second-Year Teachers</a:t>
            </a:r>
            <a:endParaRPr b="1" sz="1300">
              <a:solidFill>
                <a:srgbClr val="000000"/>
              </a:solidFill>
              <a:latin typeface="Arial"/>
              <a:ea typeface="Arial"/>
              <a:cs typeface="Arial"/>
              <a:sym typeface="Arial"/>
            </a:endParaRPr>
          </a:p>
          <a:p>
            <a:pPr indent="0" lvl="0" marL="0" rtl="0" algn="l">
              <a:spcBef>
                <a:spcPts val="1200"/>
              </a:spcBef>
              <a:spcAft>
                <a:spcPts val="0"/>
              </a:spcAft>
              <a:buNone/>
            </a:pPr>
            <a:r>
              <a:rPr lang="en" sz="1385">
                <a:solidFill>
                  <a:srgbClr val="000000"/>
                </a:solidFill>
                <a:latin typeface="Source Code Pro SemiBold"/>
                <a:ea typeface="Source Code Pro SemiBold"/>
                <a:cs typeface="Source Code Pro SemiBold"/>
                <a:sym typeface="Source Code Pro SemiBold"/>
              </a:rPr>
              <a:t>1. Purpose – Why do you teach?</a:t>
            </a:r>
            <a:br>
              <a:rPr lang="en" sz="1385">
                <a:solidFill>
                  <a:srgbClr val="000000"/>
                </a:solidFill>
                <a:latin typeface="Source Code Pro SemiBold"/>
                <a:ea typeface="Source Code Pro SemiBold"/>
                <a:cs typeface="Source Code Pro SemiBold"/>
                <a:sym typeface="Source Code Pro SemiBold"/>
              </a:rPr>
            </a:br>
            <a:r>
              <a:rPr lang="en" sz="1385">
                <a:solidFill>
                  <a:srgbClr val="000000"/>
                </a:solidFill>
                <a:latin typeface="Source Code Pro SemiBold"/>
                <a:ea typeface="Source Code Pro SemiBold"/>
                <a:cs typeface="Source Code Pro SemiBold"/>
                <a:sym typeface="Source Code Pro SemiBold"/>
              </a:rPr>
              <a:t> </a:t>
            </a:r>
            <a:r>
              <a:rPr i="1" lang="en" sz="1385">
                <a:solidFill>
                  <a:srgbClr val="000000"/>
                </a:solidFill>
                <a:latin typeface="Source Code Pro SemiBold"/>
                <a:ea typeface="Source Code Pro SemiBold"/>
                <a:cs typeface="Source Code Pro SemiBold"/>
                <a:sym typeface="Source Code Pro SemiBold"/>
              </a:rPr>
              <a:t>What are you deeply passionate about?</a:t>
            </a:r>
            <a:br>
              <a:rPr i="1" lang="en" sz="1385">
                <a:solidFill>
                  <a:srgbClr val="000000"/>
                </a:solidFill>
                <a:latin typeface="Source Code Pro SemiBold"/>
                <a:ea typeface="Source Code Pro SemiBold"/>
                <a:cs typeface="Source Code Pro SemiBold"/>
                <a:sym typeface="Source Code Pro SemiBold"/>
              </a:rPr>
            </a:br>
            <a:r>
              <a:rPr lang="en" sz="1385">
                <a:solidFill>
                  <a:srgbClr val="000000"/>
                </a:solidFill>
                <a:latin typeface="Source Code Pro SemiBold"/>
                <a:ea typeface="Source Code Pro SemiBold"/>
                <a:cs typeface="Source Code Pro SemiBold"/>
                <a:sym typeface="Source Code Pro SemiBold"/>
              </a:rPr>
              <a:t> → How do clear and meaningful learning targets reflect your passion for teaching and guide students toward purposeful learning?</a:t>
            </a:r>
            <a:endParaRPr sz="1385">
              <a:solidFill>
                <a:srgbClr val="000000"/>
              </a:solidFill>
              <a:latin typeface="Source Code Pro SemiBold"/>
              <a:ea typeface="Source Code Pro SemiBold"/>
              <a:cs typeface="Source Code Pro SemiBold"/>
              <a:sym typeface="Source Code Pro SemiBold"/>
            </a:endParaRPr>
          </a:p>
          <a:p>
            <a:pPr indent="0" lvl="0" marL="0" rtl="0" algn="l">
              <a:spcBef>
                <a:spcPts val="1200"/>
              </a:spcBef>
              <a:spcAft>
                <a:spcPts val="0"/>
              </a:spcAft>
              <a:buNone/>
            </a:pPr>
            <a:r>
              <a:rPr lang="en" sz="1385">
                <a:solidFill>
                  <a:srgbClr val="000000"/>
                </a:solidFill>
                <a:latin typeface="Source Code Pro SemiBold"/>
                <a:ea typeface="Source Code Pro SemiBold"/>
                <a:cs typeface="Source Code Pro SemiBold"/>
                <a:sym typeface="Source Code Pro SemiBold"/>
              </a:rPr>
              <a:t>2. Practice – What part of teaching can you master?</a:t>
            </a:r>
            <a:br>
              <a:rPr lang="en" sz="1385">
                <a:solidFill>
                  <a:srgbClr val="000000"/>
                </a:solidFill>
                <a:latin typeface="Source Code Pro SemiBold"/>
                <a:ea typeface="Source Code Pro SemiBold"/>
                <a:cs typeface="Source Code Pro SemiBold"/>
                <a:sym typeface="Source Code Pro SemiBold"/>
              </a:rPr>
            </a:br>
            <a:r>
              <a:rPr lang="en" sz="1385">
                <a:solidFill>
                  <a:srgbClr val="000000"/>
                </a:solidFill>
                <a:latin typeface="Source Code Pro SemiBold"/>
                <a:ea typeface="Source Code Pro SemiBold"/>
                <a:cs typeface="Source Code Pro SemiBold"/>
                <a:sym typeface="Source Code Pro SemiBold"/>
              </a:rPr>
              <a:t> </a:t>
            </a:r>
            <a:r>
              <a:rPr i="1" lang="en" sz="1385">
                <a:solidFill>
                  <a:srgbClr val="000000"/>
                </a:solidFill>
                <a:latin typeface="Source Code Pro SemiBold"/>
                <a:ea typeface="Source Code Pro SemiBold"/>
                <a:cs typeface="Source Code Pro SemiBold"/>
                <a:sym typeface="Source Code Pro SemiBold"/>
              </a:rPr>
              <a:t>What can you be best in the world at?</a:t>
            </a:r>
            <a:br>
              <a:rPr i="1" lang="en" sz="1385">
                <a:solidFill>
                  <a:srgbClr val="000000"/>
                </a:solidFill>
                <a:latin typeface="Source Code Pro SemiBold"/>
                <a:ea typeface="Source Code Pro SemiBold"/>
                <a:cs typeface="Source Code Pro SemiBold"/>
                <a:sym typeface="Source Code Pro SemiBold"/>
              </a:rPr>
            </a:br>
            <a:r>
              <a:rPr lang="en" sz="1385">
                <a:solidFill>
                  <a:srgbClr val="000000"/>
                </a:solidFill>
                <a:latin typeface="Source Code Pro SemiBold"/>
                <a:ea typeface="Source Code Pro SemiBold"/>
                <a:cs typeface="Source Code Pro SemiBold"/>
                <a:sym typeface="Source Code Pro SemiBold"/>
              </a:rPr>
              <a:t> → Which instructional strategies can you intentionally develop and refine to engage all learners and bring your classroom vision to life?</a:t>
            </a:r>
            <a:endParaRPr sz="1385">
              <a:solidFill>
                <a:srgbClr val="000000"/>
              </a:solidFill>
              <a:latin typeface="Source Code Pro SemiBold"/>
              <a:ea typeface="Source Code Pro SemiBold"/>
              <a:cs typeface="Source Code Pro SemiBold"/>
              <a:sym typeface="Source Code Pro SemiBold"/>
            </a:endParaRPr>
          </a:p>
          <a:p>
            <a:pPr indent="0" lvl="0" marL="0" rtl="0" algn="l">
              <a:spcBef>
                <a:spcPts val="1200"/>
              </a:spcBef>
              <a:spcAft>
                <a:spcPts val="0"/>
              </a:spcAft>
              <a:buNone/>
            </a:pPr>
            <a:r>
              <a:rPr lang="en" sz="1385">
                <a:solidFill>
                  <a:srgbClr val="000000"/>
                </a:solidFill>
                <a:latin typeface="Source Code Pro SemiBold"/>
                <a:ea typeface="Source Code Pro SemiBold"/>
                <a:cs typeface="Source Code Pro SemiBold"/>
                <a:sym typeface="Source Code Pro SemiBold"/>
              </a:rPr>
              <a:t>3. Performance – How do you know you’re making a difference for students?</a:t>
            </a:r>
            <a:br>
              <a:rPr lang="en" sz="1385">
                <a:solidFill>
                  <a:srgbClr val="000000"/>
                </a:solidFill>
                <a:latin typeface="Source Code Pro SemiBold"/>
                <a:ea typeface="Source Code Pro SemiBold"/>
                <a:cs typeface="Source Code Pro SemiBold"/>
                <a:sym typeface="Source Code Pro SemiBold"/>
              </a:rPr>
            </a:br>
            <a:r>
              <a:rPr lang="en" sz="1385">
                <a:solidFill>
                  <a:srgbClr val="000000"/>
                </a:solidFill>
                <a:latin typeface="Source Code Pro SemiBold"/>
                <a:ea typeface="Source Code Pro SemiBold"/>
                <a:cs typeface="Source Code Pro SemiBold"/>
                <a:sym typeface="Source Code Pro SemiBold"/>
              </a:rPr>
              <a:t> </a:t>
            </a:r>
            <a:r>
              <a:rPr i="1" lang="en" sz="1385">
                <a:solidFill>
                  <a:srgbClr val="000000"/>
                </a:solidFill>
                <a:latin typeface="Source Code Pro SemiBold"/>
                <a:ea typeface="Source Code Pro SemiBold"/>
                <a:cs typeface="Source Code Pro SemiBold"/>
                <a:sym typeface="Source Code Pro SemiBold"/>
              </a:rPr>
              <a:t>What drives your resource engine?</a:t>
            </a:r>
            <a:br>
              <a:rPr i="1" lang="en" sz="1385">
                <a:solidFill>
                  <a:srgbClr val="000000"/>
                </a:solidFill>
                <a:latin typeface="Source Code Pro SemiBold"/>
                <a:ea typeface="Source Code Pro SemiBold"/>
                <a:cs typeface="Source Code Pro SemiBold"/>
                <a:sym typeface="Source Code Pro SemiBold"/>
              </a:rPr>
            </a:br>
            <a:r>
              <a:rPr lang="en" sz="1385">
                <a:solidFill>
                  <a:srgbClr val="000000"/>
                </a:solidFill>
                <a:latin typeface="Source Code Pro SemiBold"/>
                <a:ea typeface="Source Code Pro SemiBold"/>
                <a:cs typeface="Source Code Pro SemiBold"/>
                <a:sym typeface="Source Code Pro SemiBold"/>
              </a:rPr>
              <a:t> → How do diversified assessments—formative, summative, and authentic—help you measure growth, adjust instruction, and celebrate student success?</a:t>
            </a:r>
            <a:endParaRPr sz="1385">
              <a:solidFill>
                <a:srgbClr val="000000"/>
              </a:solidFill>
              <a:latin typeface="Source Code Pro SemiBold"/>
              <a:ea typeface="Source Code Pro SemiBold"/>
              <a:cs typeface="Source Code Pro SemiBold"/>
              <a:sym typeface="Source Code Pro SemiBold"/>
            </a:endParaRPr>
          </a:p>
          <a:p>
            <a:pPr indent="0" lvl="0" marL="0" rtl="0" algn="l">
              <a:spcBef>
                <a:spcPts val="1200"/>
              </a:spcBef>
              <a:spcAft>
                <a:spcPts val="1200"/>
              </a:spcAft>
              <a:buNone/>
            </a:pPr>
            <a:r>
              <a:t/>
            </a:r>
            <a:endParaRPr sz="1833">
              <a:solidFill>
                <a:srgbClr val="000000"/>
              </a:solidFill>
              <a:latin typeface="Source Code Pro SemiBold"/>
              <a:ea typeface="Source Code Pro SemiBold"/>
              <a:cs typeface="Source Code Pro SemiBold"/>
              <a:sym typeface="Source Code Pro SemiBold"/>
            </a:endParaRPr>
          </a:p>
        </p:txBody>
      </p:sp>
      <p:sp>
        <p:nvSpPr>
          <p:cNvPr id="122" name="Google Shape;122;p21"/>
          <p:cNvSpPr txBox="1"/>
          <p:nvPr>
            <p:ph idx="1" type="subTitle"/>
          </p:nvPr>
        </p:nvSpPr>
        <p:spPr>
          <a:xfrm>
            <a:off x="265500" y="1303748"/>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Good to Great</a:t>
            </a:r>
            <a:endParaRPr/>
          </a:p>
          <a:p>
            <a:pPr indent="0" lvl="0" marL="0" rtl="0" algn="ctr">
              <a:spcBef>
                <a:spcPts val="0"/>
              </a:spcBef>
              <a:spcAft>
                <a:spcPts val="0"/>
              </a:spcAft>
              <a:buNone/>
            </a:pPr>
            <a:r>
              <a:rPr lang="en"/>
              <a:t>Jim Collins</a:t>
            </a:r>
            <a:endParaRPr/>
          </a:p>
        </p:txBody>
      </p:sp>
      <p:pic>
        <p:nvPicPr>
          <p:cNvPr id="123" name="Google Shape;123;p21"/>
          <p:cNvPicPr preferRelativeResize="0"/>
          <p:nvPr/>
        </p:nvPicPr>
        <p:blipFill>
          <a:blip r:embed="rId3">
            <a:alphaModFix/>
          </a:blip>
          <a:stretch>
            <a:fillRect/>
          </a:stretch>
        </p:blipFill>
        <p:spPr>
          <a:xfrm>
            <a:off x="1298625" y="2075225"/>
            <a:ext cx="1733550" cy="2628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